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58" r:id="rId5"/>
    <p:sldId id="259" r:id="rId6"/>
    <p:sldId id="262" r:id="rId7"/>
    <p:sldId id="284" r:id="rId8"/>
    <p:sldId id="265" r:id="rId9"/>
    <p:sldId id="283" r:id="rId10"/>
    <p:sldId id="305" r:id="rId11"/>
    <p:sldId id="306" r:id="rId12"/>
    <p:sldId id="308" r:id="rId13"/>
    <p:sldId id="309" r:id="rId14"/>
    <p:sldId id="310" r:id="rId15"/>
    <p:sldId id="311" r:id="rId16"/>
    <p:sldId id="312" r:id="rId17"/>
    <p:sldId id="314" r:id="rId18"/>
    <p:sldId id="313" r:id="rId19"/>
    <p:sldId id="315" r:id="rId20"/>
    <p:sldId id="316" r:id="rId21"/>
    <p:sldId id="317" r:id="rId22"/>
    <p:sldId id="362" r:id="rId23"/>
    <p:sldId id="363" r:id="rId24"/>
    <p:sldId id="318" r:id="rId25"/>
    <p:sldId id="319" r:id="rId26"/>
    <p:sldId id="320" r:id="rId27"/>
    <p:sldId id="271" r:id="rId28"/>
    <p:sldId id="347" r:id="rId29"/>
    <p:sldId id="348" r:id="rId30"/>
    <p:sldId id="349" r:id="rId31"/>
    <p:sldId id="338" r:id="rId32"/>
    <p:sldId id="350" r:id="rId33"/>
    <p:sldId id="276" r:id="rId34"/>
    <p:sldId id="351" r:id="rId35"/>
    <p:sldId id="358" r:id="rId36"/>
    <p:sldId id="359" r:id="rId37"/>
    <p:sldId id="360" r:id="rId38"/>
    <p:sldId id="282"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6115" autoAdjust="0"/>
  </p:normalViewPr>
  <p:slideViewPr>
    <p:cSldViewPr snapToGrid="0">
      <p:cViewPr varScale="1">
        <p:scale>
          <a:sx n="110" d="100"/>
          <a:sy n="110" d="100"/>
        </p:scale>
        <p:origin x="34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1.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8C42EC-A7ED-4731-9E1D-BFF378323C1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EA4A9C-069F-45EE-AEA5-C6E9E0C0FD0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2EA4A9C-069F-45EE-AEA5-C6E9E0C0FD07}"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32433" t="-17" r="9547" b="17"/>
          <a:stretch>
            <a:fillRect/>
          </a:stretch>
        </p:blipFill>
        <p:spPr>
          <a:xfrm>
            <a:off x="0" y="567"/>
            <a:ext cx="8953500" cy="6857433"/>
          </a:xfrm>
          <a:prstGeom prst="rect">
            <a:avLst/>
          </a:prstGeom>
        </p:spPr>
      </p:pic>
      <p:pic>
        <p:nvPicPr>
          <p:cNvPr id="6" name="图片 5"/>
          <p:cNvPicPr>
            <a:picLocks noChangeAspect="1"/>
          </p:cNvPicPr>
          <p:nvPr userDrawn="1"/>
        </p:nvPicPr>
        <p:blipFill rotWithShape="1">
          <a:blip r:embed="rId2">
            <a:extLst>
              <a:ext uri="{28A0092B-C50C-407E-A947-70E740481C1C}">
                <a14:useLocalDpi xmlns:a14="http://schemas.microsoft.com/office/drawing/2010/main" val="0"/>
              </a:ext>
            </a:extLst>
          </a:blip>
          <a:srcRect l="69467" t="-17" r="9547" b="17"/>
          <a:stretch>
            <a:fillRect/>
          </a:stretch>
        </p:blipFill>
        <p:spPr>
          <a:xfrm flipH="1">
            <a:off x="8953500" y="567"/>
            <a:ext cx="3238500" cy="685743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14.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504" y="918"/>
            <a:ext cx="12190992" cy="6857433"/>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52223" r="41770"/>
          <a:stretch>
            <a:fillRect/>
          </a:stretch>
        </p:blipFill>
        <p:spPr>
          <a:xfrm>
            <a:off x="504" y="3581400"/>
            <a:ext cx="7098796" cy="3276316"/>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22602" t="30183" r="47917"/>
          <a:stretch>
            <a:fillRect/>
          </a:stretch>
        </p:blipFill>
        <p:spPr>
          <a:xfrm rot="1106420">
            <a:off x="3658294" y="2449574"/>
            <a:ext cx="3111500" cy="4144756"/>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46" t="-4" r="71357" b="42781"/>
          <a:stretch>
            <a:fillRect/>
          </a:stretch>
        </p:blipFill>
        <p:spPr>
          <a:xfrm>
            <a:off x="0" y="-5018"/>
            <a:ext cx="1888731" cy="2125918"/>
          </a:xfrm>
          <a:prstGeom prst="rect">
            <a:avLst/>
          </a:prstGeom>
        </p:spPr>
      </p:pic>
      <p:pic>
        <p:nvPicPr>
          <p:cNvPr id="14" name="图片 13"/>
          <p:cNvPicPr>
            <a:picLocks noChangeAspect="1"/>
          </p:cNvPicPr>
          <p:nvPr/>
        </p:nvPicPr>
        <p:blipFill rotWithShape="1">
          <a:blip r:embed="rId5">
            <a:extLst>
              <a:ext uri="{28A0092B-C50C-407E-A947-70E740481C1C}">
                <a14:useLocalDpi xmlns:a14="http://schemas.microsoft.com/office/drawing/2010/main" val="0"/>
              </a:ext>
            </a:extLst>
          </a:blip>
          <a:srcRect l="23263" t="83892"/>
          <a:stretch>
            <a:fillRect/>
          </a:stretch>
        </p:blipFill>
        <p:spPr>
          <a:xfrm>
            <a:off x="2836506" y="5753100"/>
            <a:ext cx="9354989" cy="1104616"/>
          </a:xfrm>
          <a:prstGeom prst="rect">
            <a:avLst/>
          </a:prstGeom>
        </p:spPr>
      </p:pic>
      <p:pic>
        <p:nvPicPr>
          <p:cNvPr id="27" name="图片 26"/>
          <p:cNvPicPr>
            <a:picLocks noChangeAspect="1"/>
          </p:cNvPicPr>
          <p:nvPr/>
        </p:nvPicPr>
        <p:blipFill rotWithShape="1">
          <a:blip r:embed="rId6">
            <a:extLst>
              <a:ext uri="{28A0092B-C50C-407E-A947-70E740481C1C}">
                <a14:useLocalDpi xmlns:a14="http://schemas.microsoft.com/office/drawing/2010/main" val="0"/>
              </a:ext>
            </a:extLst>
          </a:blip>
          <a:srcRect l="6772" t="27405" r="57687" b="45023"/>
          <a:stretch>
            <a:fillRect/>
          </a:stretch>
        </p:blipFill>
        <p:spPr>
          <a:xfrm>
            <a:off x="893565" y="1257713"/>
            <a:ext cx="4332899" cy="1890704"/>
          </a:xfrm>
          <a:prstGeom prst="rect">
            <a:avLst/>
          </a:prstGeom>
        </p:spPr>
      </p:pic>
      <p:cxnSp>
        <p:nvCxnSpPr>
          <p:cNvPr id="31" name="直接连接符 30"/>
          <p:cNvCxnSpPr/>
          <p:nvPr/>
        </p:nvCxnSpPr>
        <p:spPr>
          <a:xfrm>
            <a:off x="5575300" y="1639511"/>
            <a:ext cx="0" cy="189070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5699748" y="2169709"/>
            <a:ext cx="5817857" cy="922020"/>
          </a:xfrm>
          <a:prstGeom prst="rect">
            <a:avLst/>
          </a:prstGeom>
          <a:noFill/>
        </p:spPr>
        <p:txBody>
          <a:bodyPr wrap="square" rtlCol="0">
            <a:spAutoFit/>
          </a:bodyPr>
          <a:lstStyle/>
          <a:p>
            <a:pPr algn="ctr"/>
            <a:r>
              <a:rPr kumimoji="1" lang="zh-CN" altLang="en-US" sz="5400" b="1" dirty="0">
                <a:solidFill>
                  <a:schemeClr val="bg1"/>
                </a:solidFill>
                <a:latin typeface="微软雅黑 Light" panose="020B0502040204020203" charset="-122"/>
                <a:ea typeface="微软雅黑 Light" panose="020B0502040204020203" charset="-122"/>
                <a:cs typeface="微软雅黑 Light" panose="020B0502040204020203" charset="-122"/>
              </a:rPr>
              <a:t>区块链思想的诞生</a:t>
            </a:r>
            <a:endParaRPr kumimoji="1" lang="zh-CN" altLang="en-US" sz="5400" b="1"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sp>
        <p:nvSpPr>
          <p:cNvPr id="35" name="文本框 34"/>
          <p:cNvSpPr txBox="1"/>
          <p:nvPr/>
        </p:nvSpPr>
        <p:spPr>
          <a:xfrm>
            <a:off x="5575300" y="5068570"/>
            <a:ext cx="5817870" cy="829945"/>
          </a:xfrm>
          <a:prstGeom prst="rect">
            <a:avLst/>
          </a:prstGeom>
          <a:noFill/>
        </p:spPr>
        <p:txBody>
          <a:bodyPr wrap="square" rtlCol="0">
            <a:spAutoFit/>
          </a:bodyPr>
          <a:lstStyle/>
          <a:p>
            <a:pPr algn="ctr"/>
            <a:r>
              <a:rPr kumimoji="1" lang="zh-CN" altLang="en-US" sz="4800" dirty="0">
                <a:solidFill>
                  <a:schemeClr val="bg1"/>
                </a:solidFill>
                <a:latin typeface="创艺"/>
                <a:ea typeface="创艺简粗黑" pitchFamily="2" charset="-122"/>
                <a:cs typeface="微软雅黑 Light" panose="020B0502040204020203" charset="-122"/>
              </a:rPr>
              <a:t>报告人：罗朝阳</a:t>
            </a:r>
            <a:endParaRPr kumimoji="1" lang="zh-CN" altLang="en-US" sz="4800" dirty="0">
              <a:solidFill>
                <a:schemeClr val="bg1"/>
              </a:solidFill>
              <a:latin typeface="创艺"/>
              <a:ea typeface="创艺简粗黑" pitchFamily="2" charset="-122"/>
              <a:cs typeface="微软雅黑 Light" panose="020B0502040204020203" charset="-122"/>
            </a:endParaRPr>
          </a:p>
        </p:txBody>
      </p:sp>
      <p:grpSp>
        <p:nvGrpSpPr>
          <p:cNvPr id="3" name="组合 2"/>
          <p:cNvGrpSpPr/>
          <p:nvPr/>
        </p:nvGrpSpPr>
        <p:grpSpPr>
          <a:xfrm>
            <a:off x="1252717" y="3014174"/>
            <a:ext cx="3889256" cy="947813"/>
            <a:chOff x="1120742" y="3948874"/>
            <a:chExt cx="3889256" cy="947813"/>
          </a:xfrm>
        </p:grpSpPr>
        <p:sp>
          <p:nvSpPr>
            <p:cNvPr id="2" name="文本框 1"/>
            <p:cNvSpPr txBox="1"/>
            <p:nvPr/>
          </p:nvSpPr>
          <p:spPr>
            <a:xfrm>
              <a:off x="1120742" y="4004135"/>
              <a:ext cx="3887603" cy="892552"/>
            </a:xfrm>
            <a:prstGeom prst="rect">
              <a:avLst/>
            </a:prstGeom>
            <a:noFill/>
          </p:spPr>
          <p:txBody>
            <a:bodyPr wrap="none" rtlCol="0">
              <a:spAutoFit/>
            </a:bodyPr>
            <a:lstStyle/>
            <a:p>
              <a:r>
                <a:rPr lang="en-US" altLang="zh-CN" sz="5000" b="1" dirty="0">
                  <a:latin typeface="黑体" panose="02010609060101010101" pitchFamily="2" charset="-122"/>
                  <a:ea typeface="黑体" panose="02010609060101010101" pitchFamily="2" charset="-122"/>
                </a:rPr>
                <a:t>BLOCK CHAIN</a:t>
              </a:r>
              <a:endParaRPr lang="zh-CN" altLang="en-US" sz="5000" b="1" dirty="0">
                <a:latin typeface="黑体" panose="02010609060101010101" pitchFamily="2" charset="-122"/>
                <a:ea typeface="黑体" panose="02010609060101010101" pitchFamily="2" charset="-122"/>
              </a:endParaRPr>
            </a:p>
          </p:txBody>
        </p:sp>
        <p:sp>
          <p:nvSpPr>
            <p:cNvPr id="13" name="文本框 12"/>
            <p:cNvSpPr txBox="1"/>
            <p:nvPr/>
          </p:nvSpPr>
          <p:spPr>
            <a:xfrm>
              <a:off x="1122395" y="3948874"/>
              <a:ext cx="3887603" cy="892552"/>
            </a:xfrm>
            <a:prstGeom prst="rect">
              <a:avLst/>
            </a:prstGeom>
            <a:noFill/>
          </p:spPr>
          <p:txBody>
            <a:bodyPr wrap="none" rtlCol="0">
              <a:spAutoFit/>
            </a:bodyPr>
            <a:lstStyle/>
            <a:p>
              <a:r>
                <a:rPr lang="en-US" altLang="zh-CN" sz="5000" b="1" dirty="0">
                  <a:solidFill>
                    <a:schemeClr val="bg1"/>
                  </a:solidFill>
                  <a:latin typeface="黑体" panose="02010609060101010101" pitchFamily="2" charset="-122"/>
                  <a:ea typeface="黑体" panose="02010609060101010101" pitchFamily="2" charset="-122"/>
                </a:rPr>
                <a:t>BLOCK CHAIN</a:t>
              </a:r>
              <a:endParaRPr lang="zh-CN" altLang="en-US" sz="5000" b="1" dirty="0">
                <a:solidFill>
                  <a:schemeClr val="bg1"/>
                </a:solidFill>
                <a:latin typeface="黑体" panose="02010609060101010101" pitchFamily="2" charset="-122"/>
                <a:ea typeface="黑体" panose="0201060906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advTm="0"/>
    </mc:Choice>
    <mc:Fallback>
      <p:transition spd="med"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2000"/>
                                        <p:tgtEl>
                                          <p:spTgt spid="11"/>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par>
                          <p:cTn id="12" fill="hold">
                            <p:stCondLst>
                              <p:cond delay="2500"/>
                            </p:stCondLst>
                            <p:childTnLst>
                              <p:par>
                                <p:cTn id="13" presetID="21" presetClass="entr" presetSubtype="1"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2000"/>
                                        <p:tgtEl>
                                          <p:spTgt spid="9"/>
                                        </p:tgtEl>
                                      </p:cBhvr>
                                    </p:animEffect>
                                  </p:childTnLst>
                                </p:cTn>
                              </p:par>
                            </p:childTnLst>
                          </p:cTn>
                        </p:par>
                        <p:par>
                          <p:cTn id="16" fill="hold">
                            <p:stCondLst>
                              <p:cond delay="4500"/>
                            </p:stCondLst>
                            <p:childTnLst>
                              <p:par>
                                <p:cTn id="17" presetID="42"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0"/>
                                        <p:tgtEl>
                                          <p:spTgt spid="14"/>
                                        </p:tgtEl>
                                      </p:cBhvr>
                                    </p:animEffect>
                                    <p:anim calcmode="lin" valueType="num">
                                      <p:cBhvr>
                                        <p:cTn id="20" dur="1000" fill="hold"/>
                                        <p:tgtEl>
                                          <p:spTgt spid="14"/>
                                        </p:tgtEl>
                                        <p:attrNameLst>
                                          <p:attrName>ppt_x</p:attrName>
                                        </p:attrNameLst>
                                      </p:cBhvr>
                                      <p:tavLst>
                                        <p:tav tm="0">
                                          <p:val>
                                            <p:strVal val="#ppt_x"/>
                                          </p:val>
                                        </p:tav>
                                        <p:tav tm="100000">
                                          <p:val>
                                            <p:strVal val="#ppt_x"/>
                                          </p:val>
                                        </p:tav>
                                      </p:tavLst>
                                    </p:anim>
                                    <p:anim calcmode="lin" valueType="num">
                                      <p:cBhvr>
                                        <p:cTn id="21" dur="1000" fill="hold"/>
                                        <p:tgtEl>
                                          <p:spTgt spid="14"/>
                                        </p:tgtEl>
                                        <p:attrNameLst>
                                          <p:attrName>ppt_y</p:attrName>
                                        </p:attrNameLst>
                                      </p:cBhvr>
                                      <p:tavLst>
                                        <p:tav tm="0">
                                          <p:val>
                                            <p:strVal val="#ppt_y+.1"/>
                                          </p:val>
                                        </p:tav>
                                        <p:tav tm="100000">
                                          <p:val>
                                            <p:strVal val="#ppt_y"/>
                                          </p:val>
                                        </p:tav>
                                      </p:tavLst>
                                    </p:anim>
                                  </p:childTnLst>
                                </p:cTn>
                              </p:par>
                            </p:childTnLst>
                          </p:cTn>
                        </p:par>
                        <p:par>
                          <p:cTn id="22" fill="hold">
                            <p:stCondLst>
                              <p:cond delay="5500"/>
                            </p:stCondLst>
                            <p:childTnLst>
                              <p:par>
                                <p:cTn id="23" presetID="10" presetClass="entr" presetSubtype="0"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par>
                          <p:cTn id="26" fill="hold">
                            <p:stCondLst>
                              <p:cond delay="6000"/>
                            </p:stCondLst>
                            <p:childTnLst>
                              <p:par>
                                <p:cTn id="27" presetID="22" presetClass="entr" presetSubtype="4" fill="hold" nodeType="after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down)">
                                      <p:cBhvr>
                                        <p:cTn id="29" dur="500"/>
                                        <p:tgtEl>
                                          <p:spTgt spid="31"/>
                                        </p:tgtEl>
                                      </p:cBhvr>
                                    </p:animEffect>
                                  </p:childTnLst>
                                </p:cTn>
                              </p:par>
                            </p:childTnLst>
                          </p:cTn>
                        </p:par>
                        <p:par>
                          <p:cTn id="30" fill="hold">
                            <p:stCondLst>
                              <p:cond delay="6500"/>
                            </p:stCondLst>
                            <p:childTnLst>
                              <p:par>
                                <p:cTn id="31" presetID="6" presetClass="entr" presetSubtype="16" fill="hold" nodeType="after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circle(in)">
                                      <p:cBhvr>
                                        <p:cTn id="33" dur="2000"/>
                                        <p:tgtEl>
                                          <p:spTgt spid="3"/>
                                        </p:tgtEl>
                                      </p:cBhvr>
                                    </p:animEffect>
                                  </p:childTnLst>
                                </p:cTn>
                              </p:par>
                            </p:childTnLst>
                          </p:cTn>
                        </p:par>
                        <p:par>
                          <p:cTn id="34" fill="hold">
                            <p:stCondLst>
                              <p:cond delay="8500"/>
                            </p:stCondLst>
                            <p:childTnLst>
                              <p:par>
                                <p:cTn id="35" presetID="31" presetClass="entr" presetSubtype="0" fill="hold" grpId="0" nodeType="after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1000" fill="hold"/>
                                        <p:tgtEl>
                                          <p:spTgt spid="33"/>
                                        </p:tgtEl>
                                        <p:attrNameLst>
                                          <p:attrName>ppt_w</p:attrName>
                                        </p:attrNameLst>
                                      </p:cBhvr>
                                      <p:tavLst>
                                        <p:tav tm="0">
                                          <p:val>
                                            <p:fltVal val="0"/>
                                          </p:val>
                                        </p:tav>
                                        <p:tav tm="100000">
                                          <p:val>
                                            <p:strVal val="#ppt_w"/>
                                          </p:val>
                                        </p:tav>
                                      </p:tavLst>
                                    </p:anim>
                                    <p:anim calcmode="lin" valueType="num">
                                      <p:cBhvr>
                                        <p:cTn id="38" dur="1000" fill="hold"/>
                                        <p:tgtEl>
                                          <p:spTgt spid="33"/>
                                        </p:tgtEl>
                                        <p:attrNameLst>
                                          <p:attrName>ppt_h</p:attrName>
                                        </p:attrNameLst>
                                      </p:cBhvr>
                                      <p:tavLst>
                                        <p:tav tm="0">
                                          <p:val>
                                            <p:fltVal val="0"/>
                                          </p:val>
                                        </p:tav>
                                        <p:tav tm="100000">
                                          <p:val>
                                            <p:strVal val="#ppt_h"/>
                                          </p:val>
                                        </p:tav>
                                      </p:tavLst>
                                    </p:anim>
                                    <p:anim calcmode="lin" valueType="num">
                                      <p:cBhvr>
                                        <p:cTn id="39" dur="1000" fill="hold"/>
                                        <p:tgtEl>
                                          <p:spTgt spid="33"/>
                                        </p:tgtEl>
                                        <p:attrNameLst>
                                          <p:attrName>style.rotation</p:attrName>
                                        </p:attrNameLst>
                                      </p:cBhvr>
                                      <p:tavLst>
                                        <p:tav tm="0">
                                          <p:val>
                                            <p:fltVal val="90"/>
                                          </p:val>
                                        </p:tav>
                                        <p:tav tm="100000">
                                          <p:val>
                                            <p:fltVal val="0"/>
                                          </p:val>
                                        </p:tav>
                                      </p:tavLst>
                                    </p:anim>
                                    <p:animEffect transition="in" filter="fade">
                                      <p:cBhvr>
                                        <p:cTn id="40" dur="1000"/>
                                        <p:tgtEl>
                                          <p:spTgt spid="33"/>
                                        </p:tgtEl>
                                      </p:cBhvr>
                                    </p:animEffect>
                                  </p:childTnLst>
                                </p:cTn>
                              </p:par>
                            </p:childTnLst>
                          </p:cTn>
                        </p:par>
                        <p:par>
                          <p:cTn id="41" fill="hold">
                            <p:stCondLst>
                              <p:cond delay="9500"/>
                            </p:stCondLst>
                            <p:childTnLst>
                              <p:par>
                                <p:cTn id="42" presetID="2" presetClass="entr" presetSubtype="4" fill="hold" grpId="0" nodeType="after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fill="hold"/>
                                        <p:tgtEl>
                                          <p:spTgt spid="35"/>
                                        </p:tgtEl>
                                        <p:attrNameLst>
                                          <p:attrName>ppt_x</p:attrName>
                                        </p:attrNameLst>
                                      </p:cBhvr>
                                      <p:tavLst>
                                        <p:tav tm="0">
                                          <p:val>
                                            <p:strVal val="#ppt_x"/>
                                          </p:val>
                                        </p:tav>
                                        <p:tav tm="100000">
                                          <p:val>
                                            <p:strVal val="#ppt_x"/>
                                          </p:val>
                                        </p:tav>
                                      </p:tavLst>
                                    </p:anim>
                                    <p:anim calcmode="lin" valueType="num">
                                      <p:cBhvr additive="base">
                                        <p:cTn id="45"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哈希算法</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506730"/>
          </a:xfrm>
          <a:prstGeom prst="rect">
            <a:avLst/>
          </a:prstGeom>
          <a:noFill/>
        </p:spPr>
        <p:txBody>
          <a:bodyPr wrap="square" rtlCol="0">
            <a:spAutoFit/>
          </a:bodyPr>
          <a:lstStyle/>
          <a:p>
            <a:pPr>
              <a:lnSpc>
                <a:spcPct val="150000"/>
              </a:lnSpc>
            </a:pPr>
            <a:r>
              <a:rPr lang="zh-CN" b="1" dirty="0">
                <a:solidFill>
                  <a:schemeClr val="bg1"/>
                </a:solidFill>
              </a:rPr>
              <a:t>哈希树</a:t>
            </a:r>
            <a:r>
              <a:rPr lang="en-US" altLang="zh-CN" b="1" dirty="0">
                <a:solidFill>
                  <a:schemeClr val="bg1"/>
                </a:solidFill>
              </a:rPr>
              <a:t>-</a:t>
            </a:r>
            <a:r>
              <a:rPr lang="zh-CN" altLang="en-US" b="1" dirty="0">
                <a:solidFill>
                  <a:schemeClr val="bg1"/>
                </a:solidFill>
              </a:rPr>
              <a:t>默克尔树</a:t>
            </a:r>
            <a:r>
              <a:rPr lang="zh-CN" b="1" dirty="0">
                <a:solidFill>
                  <a:schemeClr val="bg1"/>
                </a:solidFill>
              </a:rPr>
              <a:t>：</a:t>
            </a:r>
            <a:endParaRPr lang="zh-CN" altLang="en-US" sz="1600"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pic>
        <p:nvPicPr>
          <p:cNvPr id="39" name="图片 38" descr="绘图3"/>
          <p:cNvPicPr>
            <a:picLocks noChangeAspect="1"/>
          </p:cNvPicPr>
          <p:nvPr/>
        </p:nvPicPr>
        <p:blipFill>
          <a:blip r:embed="rId2"/>
          <a:stretch>
            <a:fillRect/>
          </a:stretch>
        </p:blipFill>
        <p:spPr>
          <a:xfrm>
            <a:off x="1390650" y="3363595"/>
            <a:ext cx="3434715" cy="2971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4" fill="hold" nodeType="afterEffect">
                                  <p:stCondLst>
                                    <p:cond delay="0"/>
                                  </p:stCondLst>
                                  <p:childTnLst>
                                    <p:set>
                                      <p:cBhvr>
                                        <p:cTn id="18" dur="1000" fill="hold">
                                          <p:stCondLst>
                                            <p:cond delay="0"/>
                                          </p:stCondLst>
                                        </p:cTn>
                                        <p:tgtEl>
                                          <p:spTgt spid="39"/>
                                        </p:tgtEl>
                                        <p:attrNameLst>
                                          <p:attrName>style.visibility</p:attrName>
                                        </p:attrNameLst>
                                      </p:cBhvr>
                                      <p:to>
                                        <p:strVal val="visible"/>
                                      </p:to>
                                    </p:set>
                                    <p:anim calcmode="lin" valueType="num">
                                      <p:cBhvr additive="base">
                                        <p:cTn id="19" dur="1000" fill="hold"/>
                                        <p:tgtEl>
                                          <p:spTgt spid="39"/>
                                        </p:tgtEl>
                                        <p:attrNameLst>
                                          <p:attrName>ppt_x</p:attrName>
                                        </p:attrNameLst>
                                      </p:cBhvr>
                                      <p:tavLst>
                                        <p:tav tm="0">
                                          <p:val>
                                            <p:strVal val="#ppt_x"/>
                                          </p:val>
                                        </p:tav>
                                        <p:tav tm="100000">
                                          <p:val>
                                            <p:strVal val="#ppt_x"/>
                                          </p:val>
                                        </p:tav>
                                      </p:tavLst>
                                    </p:anim>
                                    <p:anim calcmode="lin" valueType="num">
                                      <p:cBhvr additive="base">
                                        <p:cTn id="20" dur="1000" fill="hold"/>
                                        <p:tgtEl>
                                          <p:spTgt spid="39"/>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3500"/>
                            </p:stCondLst>
                            <p:childTnLst>
                              <p:par>
                                <p:cTn id="26" presetID="5" presetClass="entr" presetSubtype="1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checkerboard(across)">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哈希算法</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3738245"/>
          </a:xfrm>
          <a:prstGeom prst="rect">
            <a:avLst/>
          </a:prstGeom>
          <a:noFill/>
        </p:spPr>
        <p:txBody>
          <a:bodyPr wrap="square" rtlCol="0">
            <a:spAutoFit/>
          </a:bodyPr>
          <a:lstStyle/>
          <a:p>
            <a:pPr>
              <a:lnSpc>
                <a:spcPct val="150000"/>
              </a:lnSpc>
            </a:pPr>
            <a:r>
              <a:rPr lang="zh-CN" b="1" dirty="0">
                <a:solidFill>
                  <a:schemeClr val="bg1"/>
                </a:solidFill>
              </a:rPr>
              <a:t>在区块链的应用：</a:t>
            </a:r>
            <a:r>
              <a:rPr lang="zh-CN" sz="1400" dirty="0">
                <a:solidFill>
                  <a:schemeClr val="bg1"/>
                </a:solidFill>
              </a:rPr>
              <a:t>通过哈希构建区块链的链式结构，实现防篡改。区块链里面包含了自该链诞生以来的所有交易，如果要篡改一笔交易，意味着它之后的所以父区块哈希值会全部发生变化。如果想要更改交易数据，必须依靠伪造交易实现，这里涉及到共识算法后面讲解。</a:t>
            </a:r>
            <a:endParaRPr lang="zh-CN" sz="1400" dirty="0">
              <a:solidFill>
                <a:schemeClr val="bg1"/>
              </a:solidFill>
            </a:endParaRPr>
          </a:p>
          <a:p>
            <a:pPr>
              <a:lnSpc>
                <a:spcPct val="150000"/>
              </a:lnSpc>
            </a:pPr>
            <a:r>
              <a:rPr lang="zh-CN" sz="1400" dirty="0">
                <a:solidFill>
                  <a:schemeClr val="bg1"/>
                </a:solidFill>
              </a:rPr>
              <a:t>       通过哈希构建默克尔树，实现内容改变的快速检测。验证一个区块链是否被更改只需要验证默克尔树的根节点即可。若根哈希验证不通过，则验证两个叶子节点，再验证其中哈希验证不通过的节点的叶子节点，最终可以准确识别被篡改的交易。</a:t>
            </a:r>
            <a:endParaRPr sz="1400" dirty="0">
              <a:solidFill>
                <a:schemeClr val="bg1"/>
              </a:solidFill>
            </a:endParaRPr>
          </a:p>
          <a:p>
            <a:pPr>
              <a:lnSpc>
                <a:spcPct val="150000"/>
              </a:lnSpc>
            </a:pPr>
            <a:endParaRPr lang="zh-CN" altLang="en-US" sz="1400"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数字签名</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1476375"/>
          </a:xfrm>
          <a:prstGeom prst="rect">
            <a:avLst/>
          </a:prstGeom>
          <a:noFill/>
        </p:spPr>
        <p:txBody>
          <a:bodyPr wrap="square" rtlCol="0">
            <a:spAutoFit/>
          </a:bodyPr>
          <a:lstStyle/>
          <a:p>
            <a:pPr>
              <a:lnSpc>
                <a:spcPct val="150000"/>
              </a:lnSpc>
            </a:pPr>
            <a:r>
              <a:rPr lang="zh-CN" b="1" dirty="0">
                <a:solidFill>
                  <a:schemeClr val="bg1"/>
                </a:solidFill>
              </a:rPr>
              <a:t>数字签名：</a:t>
            </a:r>
            <a:r>
              <a:rPr lang="zh-CN" sz="1400" dirty="0">
                <a:solidFill>
                  <a:schemeClr val="bg1"/>
                </a:solidFill>
              </a:rPr>
              <a:t>数字签名通常采用非对称加密算法，通过私钥进行加密，公钥进行解密，主要用途就是身份确认和定责。</a:t>
            </a:r>
            <a:r>
              <a:rPr lang="zh-CN" sz="1400" dirty="0">
                <a:solidFill>
                  <a:schemeClr val="bg1"/>
                </a:solidFill>
              </a:rPr>
              <a:t>如下图所以：</a:t>
            </a:r>
            <a:endParaRPr lang="zh-CN" sz="1400" dirty="0">
              <a:solidFill>
                <a:schemeClr val="bg1"/>
              </a:solidFill>
            </a:endParaRPr>
          </a:p>
          <a:p>
            <a:pPr>
              <a:lnSpc>
                <a:spcPct val="150000"/>
              </a:lnSpc>
            </a:pPr>
            <a:endParaRPr lang="zh-CN" sz="1400"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pic>
        <p:nvPicPr>
          <p:cNvPr id="2" name="图片 1" descr="35a85edf8db1cb13e523ed14d254564e92584b6b"/>
          <p:cNvPicPr>
            <a:picLocks noChangeAspect="1"/>
          </p:cNvPicPr>
          <p:nvPr/>
        </p:nvPicPr>
        <p:blipFill>
          <a:blip r:embed="rId2"/>
          <a:stretch>
            <a:fillRect/>
          </a:stretch>
        </p:blipFill>
        <p:spPr>
          <a:xfrm>
            <a:off x="2138680" y="3924300"/>
            <a:ext cx="3354705" cy="2661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 presetClass="entr" presetSubtype="4" fill="hold" nodeType="afterEffect">
                                  <p:stCondLst>
                                    <p:cond delay="0"/>
                                  </p:stCondLst>
                                  <p:childTnLst>
                                    <p:set>
                                      <p:cBhvr>
                                        <p:cTn id="18" dur="1000" fill="hold">
                                          <p:stCondLst>
                                            <p:cond delay="0"/>
                                          </p:stCondLst>
                                        </p:cTn>
                                        <p:tgtEl>
                                          <p:spTgt spid="2"/>
                                        </p:tgtEl>
                                        <p:attrNameLst>
                                          <p:attrName>style.visibility</p:attrName>
                                        </p:attrNameLst>
                                      </p:cBhvr>
                                      <p:to>
                                        <p:strVal val="visible"/>
                                      </p:to>
                                    </p:set>
                                    <p:anim calcmode="lin" valueType="num">
                                      <p:cBhvr additive="base">
                                        <p:cTn id="19" dur="1000" fill="hold"/>
                                        <p:tgtEl>
                                          <p:spTgt spid="2"/>
                                        </p:tgtEl>
                                        <p:attrNameLst>
                                          <p:attrName>ppt_x</p:attrName>
                                        </p:attrNameLst>
                                      </p:cBhvr>
                                      <p:tavLst>
                                        <p:tav tm="0">
                                          <p:val>
                                            <p:strVal val="#ppt_x"/>
                                          </p:val>
                                        </p:tav>
                                        <p:tav tm="100000">
                                          <p:val>
                                            <p:strVal val="#ppt_x"/>
                                          </p:val>
                                        </p:tav>
                                      </p:tavLst>
                                    </p:anim>
                                    <p:anim calcmode="lin" valueType="num">
                                      <p:cBhvr additive="base">
                                        <p:cTn id="20" dur="1000" fill="hold"/>
                                        <p:tgtEl>
                                          <p:spTgt spid="2"/>
                                        </p:tgtEl>
                                        <p:attrNameLst>
                                          <p:attrName>ppt_y</p:attrName>
                                        </p:attrNameLst>
                                      </p:cBhvr>
                                      <p:tavLst>
                                        <p:tav tm="0">
                                          <p:val>
                                            <p:strVal val="1+#ppt_h/2"/>
                                          </p:val>
                                        </p:tav>
                                        <p:tav tm="100000">
                                          <p:val>
                                            <p:strVal val="#ppt_y"/>
                                          </p:val>
                                        </p:tav>
                                      </p:tavLst>
                                    </p:anim>
                                  </p:childTnLst>
                                </p:cTn>
                              </p:par>
                            </p:childTnLst>
                          </p:cTn>
                        </p:par>
                        <p:par>
                          <p:cTn id="21" fill="hold">
                            <p:stCondLst>
                              <p:cond delay="3000"/>
                            </p:stCondLst>
                            <p:childTnLst>
                              <p:par>
                                <p:cTn id="22" presetID="10" presetClass="entr" presetSubtype="0" fill="hold" grpId="0" nodeType="after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par>
                          <p:cTn id="25" fill="hold">
                            <p:stCondLst>
                              <p:cond delay="3500"/>
                            </p:stCondLst>
                            <p:childTnLst>
                              <p:par>
                                <p:cTn id="26" presetID="5" presetClass="entr" presetSubtype="1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checkerboard(across)">
                                      <p:cBhvr>
                                        <p:cTn id="2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数字签名</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5077460"/>
          </a:xfrm>
          <a:prstGeom prst="rect">
            <a:avLst/>
          </a:prstGeom>
          <a:noFill/>
        </p:spPr>
        <p:txBody>
          <a:bodyPr wrap="square" rtlCol="0">
            <a:spAutoFit/>
          </a:bodyPr>
          <a:lstStyle/>
          <a:p>
            <a:pPr>
              <a:lnSpc>
                <a:spcPct val="150000"/>
              </a:lnSpc>
            </a:pPr>
            <a:r>
              <a:rPr lang="zh-CN" b="1" dirty="0">
                <a:solidFill>
                  <a:schemeClr val="bg1"/>
                </a:solidFill>
              </a:rPr>
              <a:t>在区块链的应用：在区块链网络中，每个节点都拥有一份公私钥对。节点发送交易时，先利用自己的私钥对交易内容进行签名，并将签名附加在交易中。其他节点收到广播消息后，首先对交易中附加的数字签名进行验证，完成消息完整性校验及消息发送者身份合法性校验后，该交易才会触发后续处理流程。</a:t>
            </a:r>
            <a:endParaRPr lang="zh-CN" b="1" dirty="0">
              <a:solidFill>
                <a:schemeClr val="bg1"/>
              </a:solidFill>
            </a:endParaRPr>
          </a:p>
          <a:p>
            <a:pPr>
              <a:lnSpc>
                <a:spcPct val="150000"/>
              </a:lnSpc>
            </a:pPr>
            <a:endParaRPr lang="zh-CN" b="1" dirty="0">
              <a:solidFill>
                <a:schemeClr val="bg1"/>
              </a:solidFill>
            </a:endParaRPr>
          </a:p>
          <a:p>
            <a:pPr>
              <a:lnSpc>
                <a:spcPct val="150000"/>
              </a:lnSpc>
            </a:pPr>
            <a:endParaRPr lang="zh-CN" b="1" dirty="0">
              <a:solidFill>
                <a:schemeClr val="bg1"/>
              </a:solidFill>
            </a:endParaRPr>
          </a:p>
          <a:p>
            <a:pPr>
              <a:lnSpc>
                <a:spcPct val="150000"/>
              </a:lnSpc>
            </a:pPr>
            <a:endParaRPr lang="zh-CN" b="1" dirty="0">
              <a:solidFill>
                <a:schemeClr val="bg1"/>
              </a:solidFill>
            </a:endParaRPr>
          </a:p>
          <a:p>
            <a:pPr>
              <a:lnSpc>
                <a:spcPct val="150000"/>
              </a:lnSpc>
            </a:pPr>
            <a:endParaRPr lang="zh-CN"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共识算法</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4246245"/>
          </a:xfrm>
          <a:prstGeom prst="rect">
            <a:avLst/>
          </a:prstGeom>
          <a:noFill/>
        </p:spPr>
        <p:txBody>
          <a:bodyPr wrap="square" rtlCol="0">
            <a:spAutoFit/>
          </a:bodyPr>
          <a:lstStyle/>
          <a:p>
            <a:pPr>
              <a:lnSpc>
                <a:spcPct val="150000"/>
              </a:lnSpc>
            </a:pPr>
            <a:r>
              <a:rPr lang="en-US" altLang="zh-CN" b="1" dirty="0">
                <a:solidFill>
                  <a:schemeClr val="bg1"/>
                </a:solidFill>
              </a:rPr>
              <a:t>1.</a:t>
            </a:r>
            <a:r>
              <a:rPr lang="zh-CN" altLang="en-US" b="1" dirty="0">
                <a:solidFill>
                  <a:schemeClr val="bg1"/>
                </a:solidFill>
              </a:rPr>
              <a:t>工作量证明（</a:t>
            </a:r>
            <a:r>
              <a:rPr lang="en-US" altLang="zh-CN" b="1" dirty="0">
                <a:solidFill>
                  <a:schemeClr val="bg1"/>
                </a:solidFill>
              </a:rPr>
              <a:t>proof of work</a:t>
            </a:r>
            <a:r>
              <a:rPr lang="zh-CN" altLang="en-US" b="1" dirty="0">
                <a:solidFill>
                  <a:schemeClr val="bg1"/>
                </a:solidFill>
              </a:rPr>
              <a:t>）</a:t>
            </a:r>
            <a:endParaRPr lang="zh-CN" altLang="en-US" b="1" dirty="0">
              <a:solidFill>
                <a:schemeClr val="bg1"/>
              </a:solidFill>
            </a:endParaRPr>
          </a:p>
          <a:p>
            <a:pPr>
              <a:lnSpc>
                <a:spcPct val="150000"/>
              </a:lnSpc>
            </a:pPr>
            <a:r>
              <a:rPr lang="zh-CN" altLang="en-US" b="1" dirty="0">
                <a:solidFill>
                  <a:schemeClr val="bg1"/>
                </a:solidFill>
              </a:rPr>
              <a:t>比特币项目采用了这种共识算法。这类算法核心思想是所有节点竞争记账权，而对于每一次记账都赋予一个</a:t>
            </a:r>
            <a:r>
              <a:rPr lang="en-US" altLang="zh-CN" b="1" dirty="0">
                <a:solidFill>
                  <a:schemeClr val="bg1"/>
                </a:solidFill>
              </a:rPr>
              <a:t>“</a:t>
            </a:r>
            <a:r>
              <a:rPr lang="zh-CN" altLang="en-US" b="1" dirty="0">
                <a:solidFill>
                  <a:schemeClr val="bg1"/>
                </a:solidFill>
              </a:rPr>
              <a:t>难题</a:t>
            </a:r>
            <a:r>
              <a:rPr lang="en-US" altLang="zh-CN" b="1" dirty="0">
                <a:solidFill>
                  <a:schemeClr val="bg1"/>
                </a:solidFill>
              </a:rPr>
              <a:t>”</a:t>
            </a:r>
            <a:r>
              <a:rPr lang="zh-CN" altLang="en-US" b="1" dirty="0">
                <a:solidFill>
                  <a:schemeClr val="bg1"/>
                </a:solidFill>
              </a:rPr>
              <a:t>，只有解决了这个难题的区块才是有效的。同时，所以节点都不断通过解决难题来生产自己的区块并将自己的区块追加在现有区块链之后，但全网络中只有最长链才认为合法且正确的。</a:t>
            </a:r>
            <a:endParaRPr lang="zh-CN" b="1" dirty="0">
              <a:solidFill>
                <a:schemeClr val="bg1"/>
              </a:solidFill>
            </a:endParaRPr>
          </a:p>
          <a:p>
            <a:pPr>
              <a:lnSpc>
                <a:spcPct val="150000"/>
              </a:lnSpc>
            </a:pPr>
            <a:endParaRPr lang="zh-CN" b="1" dirty="0">
              <a:solidFill>
                <a:schemeClr val="bg1"/>
              </a:solidFill>
            </a:endParaRPr>
          </a:p>
          <a:p>
            <a:pPr>
              <a:lnSpc>
                <a:spcPct val="150000"/>
              </a:lnSpc>
            </a:pPr>
            <a:endParaRPr lang="zh-CN"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共识算法</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3415030"/>
          </a:xfrm>
          <a:prstGeom prst="rect">
            <a:avLst/>
          </a:prstGeom>
          <a:noFill/>
        </p:spPr>
        <p:txBody>
          <a:bodyPr wrap="square" rtlCol="0">
            <a:spAutoFit/>
          </a:bodyPr>
          <a:lstStyle/>
          <a:p>
            <a:pPr>
              <a:lnSpc>
                <a:spcPct val="150000"/>
              </a:lnSpc>
            </a:pPr>
            <a:r>
              <a:rPr lang="en-US" altLang="zh-CN" b="1" dirty="0">
                <a:solidFill>
                  <a:schemeClr val="bg1"/>
                </a:solidFill>
              </a:rPr>
              <a:t>1.</a:t>
            </a:r>
            <a:r>
              <a:rPr lang="zh-CN" altLang="en-US" b="1" dirty="0">
                <a:solidFill>
                  <a:schemeClr val="bg1"/>
                </a:solidFill>
              </a:rPr>
              <a:t>工作量证明（</a:t>
            </a:r>
            <a:r>
              <a:rPr lang="en-US" altLang="zh-CN" b="1" dirty="0">
                <a:solidFill>
                  <a:schemeClr val="bg1"/>
                </a:solidFill>
              </a:rPr>
              <a:t>proof of work</a:t>
            </a:r>
            <a:r>
              <a:rPr lang="zh-CN" altLang="en-US" b="1" dirty="0">
                <a:solidFill>
                  <a:schemeClr val="bg1"/>
                </a:solidFill>
              </a:rPr>
              <a:t>）</a:t>
            </a:r>
            <a:endParaRPr lang="zh-CN" altLang="en-US" b="1" dirty="0">
              <a:solidFill>
                <a:schemeClr val="bg1"/>
              </a:solidFill>
            </a:endParaRPr>
          </a:p>
          <a:p>
            <a:pPr>
              <a:lnSpc>
                <a:spcPct val="150000"/>
              </a:lnSpc>
            </a:pPr>
            <a:r>
              <a:rPr lang="zh-CN" b="1" dirty="0">
                <a:solidFill>
                  <a:schemeClr val="bg1"/>
                </a:solidFill>
              </a:rPr>
              <a:t>优点：避免恶意节点伪造交易生产有效区块，因为每个难题的解决都会消耗大量资源。</a:t>
            </a:r>
            <a:endParaRPr lang="zh-CN" b="1" dirty="0">
              <a:solidFill>
                <a:schemeClr val="bg1"/>
              </a:solidFill>
            </a:endParaRPr>
          </a:p>
          <a:p>
            <a:pPr>
              <a:lnSpc>
                <a:spcPct val="150000"/>
              </a:lnSpc>
            </a:pPr>
            <a:r>
              <a:rPr lang="zh-CN" b="1" dirty="0">
                <a:solidFill>
                  <a:schemeClr val="bg1"/>
                </a:solidFill>
              </a:rPr>
              <a:t>缺点：这种解决难题给参与节点带来了巨大的计算开销，除了延续区块链生长外没有其他任何意义，造成的资源的巨大浪费。</a:t>
            </a:r>
            <a:endParaRPr lang="zh-CN" b="1" dirty="0">
              <a:solidFill>
                <a:schemeClr val="bg1"/>
              </a:solidFill>
            </a:endParaRPr>
          </a:p>
          <a:p>
            <a:pPr>
              <a:lnSpc>
                <a:spcPct val="150000"/>
              </a:lnSpc>
            </a:pPr>
            <a:endParaRPr lang="zh-CN" b="1" dirty="0">
              <a:solidFill>
                <a:schemeClr val="bg1"/>
              </a:solidFill>
            </a:endParaRPr>
          </a:p>
          <a:p>
            <a:pPr>
              <a:lnSpc>
                <a:spcPct val="150000"/>
              </a:lnSpc>
            </a:pPr>
            <a:endParaRPr lang="zh-CN"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共识算法</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3415030"/>
          </a:xfrm>
          <a:prstGeom prst="rect">
            <a:avLst/>
          </a:prstGeom>
          <a:noFill/>
        </p:spPr>
        <p:txBody>
          <a:bodyPr wrap="square" rtlCol="0">
            <a:spAutoFit/>
          </a:bodyPr>
          <a:lstStyle/>
          <a:p>
            <a:pPr>
              <a:lnSpc>
                <a:spcPct val="150000"/>
              </a:lnSpc>
            </a:pPr>
            <a:r>
              <a:rPr lang="en-US" altLang="zh-CN" b="1" dirty="0">
                <a:solidFill>
                  <a:schemeClr val="bg1"/>
                </a:solidFill>
              </a:rPr>
              <a:t>2.</a:t>
            </a:r>
            <a:r>
              <a:rPr lang="zh-CN" altLang="en-US" b="1" dirty="0">
                <a:solidFill>
                  <a:schemeClr val="bg1"/>
                </a:solidFill>
              </a:rPr>
              <a:t>凭证类算法</a:t>
            </a:r>
            <a:endParaRPr lang="zh-CN" altLang="en-US" b="1" dirty="0">
              <a:solidFill>
                <a:schemeClr val="bg1"/>
              </a:solidFill>
            </a:endParaRPr>
          </a:p>
          <a:p>
            <a:pPr>
              <a:lnSpc>
                <a:spcPct val="150000"/>
              </a:lnSpc>
            </a:pPr>
            <a:r>
              <a:rPr lang="zh-CN" altLang="en-US" b="1" dirty="0">
                <a:solidFill>
                  <a:schemeClr val="bg1"/>
                </a:solidFill>
              </a:rPr>
              <a:t>根据每个节点的某些属性，定义每个节点进行出块的难度或优先级，并且取凭证排序最优的节点，或是取凭证最高的小部分节点进行加权随机抽取某一个节点，进行下一段时间的记账出块。</a:t>
            </a:r>
            <a:endParaRPr lang="zh-CN" b="1" dirty="0">
              <a:solidFill>
                <a:schemeClr val="bg1"/>
              </a:solidFill>
            </a:endParaRPr>
          </a:p>
          <a:p>
            <a:pPr>
              <a:lnSpc>
                <a:spcPct val="150000"/>
              </a:lnSpc>
            </a:pPr>
            <a:endParaRPr lang="zh-CN" b="1" dirty="0">
              <a:solidFill>
                <a:schemeClr val="bg1"/>
              </a:solidFill>
            </a:endParaRPr>
          </a:p>
          <a:p>
            <a:pPr>
              <a:lnSpc>
                <a:spcPct val="150000"/>
              </a:lnSpc>
            </a:pPr>
            <a:endParaRPr lang="zh-CN"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共识算法</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2584450"/>
          </a:xfrm>
          <a:prstGeom prst="rect">
            <a:avLst/>
          </a:prstGeom>
          <a:noFill/>
        </p:spPr>
        <p:txBody>
          <a:bodyPr wrap="square" rtlCol="0">
            <a:spAutoFit/>
          </a:bodyPr>
          <a:lstStyle/>
          <a:p>
            <a:pPr>
              <a:lnSpc>
                <a:spcPct val="150000"/>
              </a:lnSpc>
            </a:pPr>
            <a:r>
              <a:rPr lang="en-US" altLang="zh-CN" b="1" dirty="0">
                <a:solidFill>
                  <a:schemeClr val="bg1"/>
                </a:solidFill>
              </a:rPr>
              <a:t>2.</a:t>
            </a:r>
            <a:r>
              <a:rPr lang="zh-CN" altLang="en-US" b="1" dirty="0">
                <a:solidFill>
                  <a:schemeClr val="bg1"/>
                </a:solidFill>
              </a:rPr>
              <a:t>凭证类算法</a:t>
            </a:r>
            <a:endParaRPr lang="zh-CN" altLang="en-US" b="1" dirty="0">
              <a:solidFill>
                <a:schemeClr val="bg1"/>
              </a:solidFill>
            </a:endParaRPr>
          </a:p>
          <a:p>
            <a:pPr>
              <a:lnSpc>
                <a:spcPct val="150000"/>
              </a:lnSpc>
            </a:pPr>
            <a:r>
              <a:rPr lang="zh-CN" altLang="en-US" b="1" dirty="0">
                <a:solidFill>
                  <a:schemeClr val="bg1"/>
                </a:solidFill>
              </a:rPr>
              <a:t>优点：降低了整体出块的开销，同时能够有选择性的分配出块资源。</a:t>
            </a:r>
            <a:endParaRPr lang="zh-CN" altLang="en-US" b="1" dirty="0">
              <a:solidFill>
                <a:schemeClr val="bg1"/>
              </a:solidFill>
            </a:endParaRPr>
          </a:p>
          <a:p>
            <a:pPr>
              <a:lnSpc>
                <a:spcPct val="150000"/>
              </a:lnSpc>
            </a:pPr>
            <a:r>
              <a:rPr lang="zh-CN" b="1" dirty="0">
                <a:solidFill>
                  <a:schemeClr val="bg1"/>
                </a:solidFill>
              </a:rPr>
              <a:t>缺点：凭证引入提高了算法的中心化程度，这有悖于区块链的去中心化思想。</a:t>
            </a:r>
            <a:endParaRPr lang="zh-CN" b="1" dirty="0">
              <a:solidFill>
                <a:schemeClr val="bg1"/>
              </a:solidFill>
            </a:endParaRPr>
          </a:p>
          <a:p>
            <a:pPr>
              <a:lnSpc>
                <a:spcPct val="150000"/>
              </a:lnSpc>
            </a:pPr>
            <a:endParaRPr lang="zh-CN"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共识算法</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2584450"/>
          </a:xfrm>
          <a:prstGeom prst="rect">
            <a:avLst/>
          </a:prstGeom>
          <a:noFill/>
        </p:spPr>
        <p:txBody>
          <a:bodyPr wrap="square" rtlCol="0">
            <a:spAutoFit/>
          </a:bodyPr>
          <a:lstStyle/>
          <a:p>
            <a:pPr>
              <a:lnSpc>
                <a:spcPct val="150000"/>
              </a:lnSpc>
            </a:pPr>
            <a:r>
              <a:rPr lang="en-US" altLang="zh-CN" b="1" dirty="0">
                <a:solidFill>
                  <a:schemeClr val="bg1"/>
                </a:solidFill>
              </a:rPr>
              <a:t>3.</a:t>
            </a:r>
            <a:r>
              <a:rPr lang="zh-CN" altLang="en-US" b="1" dirty="0">
                <a:solidFill>
                  <a:schemeClr val="bg1"/>
                </a:solidFill>
              </a:rPr>
              <a:t>拜占庭（</a:t>
            </a:r>
            <a:r>
              <a:rPr lang="en-US" altLang="zh-CN" b="1" dirty="0">
                <a:solidFill>
                  <a:schemeClr val="bg1"/>
                </a:solidFill>
              </a:rPr>
              <a:t>BTF</a:t>
            </a:r>
            <a:r>
              <a:rPr lang="zh-CN" altLang="en-US" b="1" dirty="0">
                <a:solidFill>
                  <a:schemeClr val="bg1"/>
                </a:solidFill>
              </a:rPr>
              <a:t>）</a:t>
            </a:r>
            <a:r>
              <a:rPr lang="zh-CN" altLang="en-US" b="1" dirty="0">
                <a:solidFill>
                  <a:schemeClr val="bg1"/>
                </a:solidFill>
              </a:rPr>
              <a:t>算法</a:t>
            </a:r>
            <a:endParaRPr lang="zh-CN" altLang="en-US" b="1" dirty="0">
              <a:solidFill>
                <a:schemeClr val="bg1"/>
              </a:solidFill>
            </a:endParaRPr>
          </a:p>
          <a:p>
            <a:pPr>
              <a:lnSpc>
                <a:spcPct val="150000"/>
              </a:lnSpc>
            </a:pPr>
            <a:r>
              <a:rPr lang="zh-CN" b="1" dirty="0">
                <a:solidFill>
                  <a:schemeClr val="bg1"/>
                </a:solidFill>
              </a:rPr>
              <a:t>拜占庭算法采取了不同的思路，它希望所以节点协同工作，通过协商的方式来生产能被所有节点认可的区块。</a:t>
            </a:r>
            <a:endParaRPr lang="zh-CN" b="1" dirty="0">
              <a:solidFill>
                <a:schemeClr val="bg1"/>
              </a:solidFill>
            </a:endParaRPr>
          </a:p>
          <a:p>
            <a:pPr>
              <a:lnSpc>
                <a:spcPct val="150000"/>
              </a:lnSpc>
            </a:pPr>
            <a:endParaRPr lang="zh-CN" b="1" dirty="0">
              <a:solidFill>
                <a:schemeClr val="bg1"/>
              </a:solidFill>
            </a:endParaRPr>
          </a:p>
          <a:p>
            <a:pPr>
              <a:lnSpc>
                <a:spcPct val="150000"/>
              </a:lnSpc>
            </a:pPr>
            <a:endParaRPr lang="zh-CN"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共识算法</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2999740"/>
          </a:xfrm>
          <a:prstGeom prst="rect">
            <a:avLst/>
          </a:prstGeom>
          <a:noFill/>
        </p:spPr>
        <p:txBody>
          <a:bodyPr wrap="square" rtlCol="0">
            <a:spAutoFit/>
          </a:bodyPr>
          <a:lstStyle/>
          <a:p>
            <a:pPr>
              <a:lnSpc>
                <a:spcPct val="150000"/>
              </a:lnSpc>
            </a:pPr>
            <a:r>
              <a:rPr lang="en-US" altLang="zh-CN" b="1" dirty="0">
                <a:solidFill>
                  <a:schemeClr val="bg1"/>
                </a:solidFill>
              </a:rPr>
              <a:t>3.</a:t>
            </a:r>
            <a:r>
              <a:rPr lang="zh-CN" altLang="en-US" b="1" dirty="0">
                <a:solidFill>
                  <a:schemeClr val="bg1"/>
                </a:solidFill>
              </a:rPr>
              <a:t>拜占庭（</a:t>
            </a:r>
            <a:r>
              <a:rPr lang="en-US" altLang="zh-CN" b="1" dirty="0">
                <a:solidFill>
                  <a:schemeClr val="bg1"/>
                </a:solidFill>
              </a:rPr>
              <a:t>BTF</a:t>
            </a:r>
            <a:r>
              <a:rPr lang="zh-CN" altLang="en-US" b="1" dirty="0">
                <a:solidFill>
                  <a:schemeClr val="bg1"/>
                </a:solidFill>
              </a:rPr>
              <a:t>）</a:t>
            </a:r>
            <a:r>
              <a:rPr lang="zh-CN" altLang="en-US" b="1" dirty="0">
                <a:solidFill>
                  <a:schemeClr val="bg1"/>
                </a:solidFill>
              </a:rPr>
              <a:t>算法</a:t>
            </a:r>
            <a:endParaRPr lang="zh-CN" altLang="en-US" b="1" dirty="0">
              <a:solidFill>
                <a:schemeClr val="bg1"/>
              </a:solidFill>
            </a:endParaRPr>
          </a:p>
          <a:p>
            <a:pPr>
              <a:lnSpc>
                <a:spcPct val="150000"/>
              </a:lnSpc>
            </a:pPr>
            <a:r>
              <a:rPr lang="zh-CN" b="1" dirty="0">
                <a:solidFill>
                  <a:schemeClr val="bg1"/>
                </a:solidFill>
              </a:rPr>
              <a:t>优点：具有完备的安全性证明，能在算法流程上保证在群体中恶意节点数量不超过三分之一。</a:t>
            </a:r>
            <a:endParaRPr lang="zh-CN" b="1" dirty="0">
              <a:solidFill>
                <a:schemeClr val="bg1"/>
              </a:solidFill>
            </a:endParaRPr>
          </a:p>
          <a:p>
            <a:pPr>
              <a:lnSpc>
                <a:spcPct val="150000"/>
              </a:lnSpc>
            </a:pPr>
            <a:r>
              <a:rPr lang="zh-CN" b="1" dirty="0">
                <a:solidFill>
                  <a:schemeClr val="bg1"/>
                </a:solidFill>
              </a:rPr>
              <a:t>缺点：协商通信开销大，不适合节点数目比较大的系统。</a:t>
            </a:r>
            <a:endParaRPr lang="zh-CN" b="1" dirty="0">
              <a:solidFill>
                <a:schemeClr val="bg1"/>
              </a:solidFill>
            </a:endParaRPr>
          </a:p>
          <a:p>
            <a:pPr>
              <a:lnSpc>
                <a:spcPct val="150000"/>
              </a:lnSpc>
            </a:pPr>
            <a:endParaRPr lang="zh-CN"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extLst>
              <a:ext uri="{28A0092B-C50C-407E-A947-70E740481C1C}">
                <a14:useLocalDpi xmlns:a14="http://schemas.microsoft.com/office/drawing/2010/main" val="0"/>
              </a:ext>
            </a:extLst>
          </a:blip>
          <a:srcRect l="46" t="-4" r="71357" b="42781"/>
          <a:stretch>
            <a:fillRect/>
          </a:stretch>
        </p:blipFill>
        <p:spPr>
          <a:xfrm>
            <a:off x="0" y="-5018"/>
            <a:ext cx="3129869" cy="3522918"/>
          </a:xfrm>
          <a:prstGeom prst="rect">
            <a:avLst/>
          </a:prstGeom>
        </p:spPr>
      </p:pic>
      <p:sp>
        <p:nvSpPr>
          <p:cNvPr id="3" name="文本框 2"/>
          <p:cNvSpPr txBox="1"/>
          <p:nvPr/>
        </p:nvSpPr>
        <p:spPr>
          <a:xfrm>
            <a:off x="2207720" y="2365756"/>
            <a:ext cx="2380938" cy="1107996"/>
          </a:xfrm>
          <a:prstGeom prst="rect">
            <a:avLst/>
          </a:prstGeom>
          <a:noFill/>
        </p:spPr>
        <p:txBody>
          <a:bodyPr wrap="square" rtlCol="0">
            <a:spAutoFit/>
          </a:bodyPr>
          <a:lstStyle/>
          <a:p>
            <a:pPr algn="ctr"/>
            <a:r>
              <a:rPr kumimoji="1" lang="zh-CN" altLang="en-US" sz="6600" b="1" dirty="0">
                <a:solidFill>
                  <a:schemeClr val="bg1"/>
                </a:solidFill>
                <a:latin typeface="微软雅黑" panose="020B0503020204020204" charset="-122"/>
                <a:ea typeface="微软雅黑" panose="020B0503020204020204" charset="-122"/>
                <a:cs typeface="微软雅黑" panose="020B0503020204020204" charset="-122"/>
              </a:rPr>
              <a:t>目 录</a:t>
            </a:r>
            <a:endParaRPr kumimoji="1" lang="zh-CN" altLang="en-US" sz="66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2207720" y="3687389"/>
            <a:ext cx="2380938" cy="584775"/>
          </a:xfrm>
          <a:prstGeom prst="rect">
            <a:avLst/>
          </a:prstGeom>
          <a:noFill/>
        </p:spPr>
        <p:txBody>
          <a:bodyPr wrap="square" rtlCol="0">
            <a:spAutoFit/>
          </a:bodyPr>
          <a:lstStyle/>
          <a:p>
            <a:pPr algn="ctr"/>
            <a:r>
              <a:rPr kumimoji="1" lang="en-US" altLang="zh-CN" sz="3200" b="1" dirty="0">
                <a:solidFill>
                  <a:schemeClr val="bg1"/>
                </a:solidFill>
                <a:latin typeface="微软雅黑" panose="020B0503020204020204" charset="-122"/>
                <a:ea typeface="微软雅黑" panose="020B0503020204020204" charset="-122"/>
                <a:cs typeface="微软雅黑" panose="020B0503020204020204" charset="-122"/>
              </a:rPr>
              <a:t>CONTENT</a:t>
            </a:r>
            <a:endPar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5571251" y="1312779"/>
            <a:ext cx="3181348" cy="583565"/>
          </a:xfrm>
          <a:prstGeom prst="rect">
            <a:avLst/>
          </a:prstGeom>
          <a:noFill/>
        </p:spPr>
        <p:txBody>
          <a:bodyPr wrap="square" lIns="91440" tIns="45720" rIns="91440" bIns="45720" rtlCol="0">
            <a:spAutoFit/>
          </a:bodyPr>
          <a:lstStyle/>
          <a:p>
            <a:r>
              <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rPr>
              <a:t>区块链的</a:t>
            </a:r>
            <a:r>
              <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rPr>
              <a:t>来源</a:t>
            </a:r>
            <a:endParaRPr kumimoji="1" lang="zh-CN" altLang="en-US" sz="3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5571490" y="2420620"/>
            <a:ext cx="4617720" cy="583565"/>
          </a:xfrm>
          <a:prstGeom prst="rect">
            <a:avLst/>
          </a:prstGeom>
          <a:noFill/>
        </p:spPr>
        <p:txBody>
          <a:bodyPr wrap="square" lIns="91440" tIns="45720" rIns="91440" bIns="45720" rtlCol="0">
            <a:spAutoFit/>
          </a:bodyPr>
          <a:lstStyle/>
          <a:p>
            <a:r>
              <a:rPr lang="zh-CN" altLang="en-US" sz="3200" b="1" dirty="0">
                <a:solidFill>
                  <a:schemeClr val="bg1"/>
                </a:solidFill>
                <a:latin typeface="微软雅黑" panose="020B0503020204020204" charset="-122"/>
                <a:ea typeface="微软雅黑" panose="020B0503020204020204" charset="-122"/>
                <a:cs typeface="微软雅黑" panose="020B0503020204020204" charset="-122"/>
              </a:rPr>
              <a:t>区块链技术原理</a:t>
            </a:r>
            <a:endParaRPr lang="zh-CN" altLang="en-US" sz="3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4" name="文本框 13"/>
          <p:cNvSpPr txBox="1"/>
          <p:nvPr/>
        </p:nvSpPr>
        <p:spPr>
          <a:xfrm>
            <a:off x="5571251" y="3528771"/>
            <a:ext cx="3873642" cy="583565"/>
          </a:xfrm>
          <a:prstGeom prst="rect">
            <a:avLst/>
          </a:prstGeom>
          <a:noFill/>
        </p:spPr>
        <p:txBody>
          <a:bodyPr wrap="square" lIns="91440" tIns="45720" rIns="91440" bIns="45720" rtlCol="0">
            <a:spAutoFit/>
          </a:bodyPr>
          <a:lstStyle/>
          <a:p>
            <a:r>
              <a:rPr lang="zh-CN" altLang="en-US" sz="3200" b="1" dirty="0">
                <a:solidFill>
                  <a:schemeClr val="bg1"/>
                </a:solidFill>
                <a:latin typeface="微软雅黑" panose="020B0503020204020204" charset="-122"/>
                <a:ea typeface="微软雅黑" panose="020B0503020204020204" charset="-122"/>
                <a:cs typeface="微软雅黑" panose="020B0503020204020204" charset="-122"/>
              </a:rPr>
              <a:t>区块链的特性</a:t>
            </a:r>
            <a:endParaRPr lang="zh-CN" altLang="en-US" sz="3200" b="1" dirty="0">
              <a:solidFill>
                <a:schemeClr val="bg1"/>
              </a:solidFill>
              <a:latin typeface="微软雅黑" panose="020B0503020204020204" charset="-122"/>
              <a:ea typeface="微软雅黑" panose="020B0503020204020204" charset="-122"/>
              <a:cs typeface="微软雅黑" panose="020B0503020204020204" charset="-122"/>
            </a:endParaRPr>
          </a:p>
        </p:txBody>
      </p:sp>
      <p:sp>
        <p:nvSpPr>
          <p:cNvPr id="17" name="文本框 16"/>
          <p:cNvSpPr txBox="1"/>
          <p:nvPr/>
        </p:nvSpPr>
        <p:spPr>
          <a:xfrm>
            <a:off x="5571251" y="4636767"/>
            <a:ext cx="3873642" cy="583565"/>
          </a:xfrm>
          <a:prstGeom prst="rect">
            <a:avLst/>
          </a:prstGeom>
          <a:noFill/>
        </p:spPr>
        <p:txBody>
          <a:bodyPr wrap="square" lIns="91440" tIns="45720" rIns="91440" bIns="45720" rtlCol="0">
            <a:spAutoFit/>
          </a:bodyPr>
          <a:lstStyle/>
          <a:p>
            <a:r>
              <a:rPr lang="zh-CN" altLang="en-US" sz="3200" b="1" dirty="0">
                <a:solidFill>
                  <a:schemeClr val="bg1"/>
                </a:solidFill>
                <a:latin typeface="微软雅黑" panose="020B0503020204020204" charset="-122"/>
                <a:ea typeface="微软雅黑" panose="020B0503020204020204" charset="-122"/>
                <a:cs typeface="微软雅黑" panose="020B0503020204020204" charset="-122"/>
              </a:rPr>
              <a:t>区块链的应用案例</a:t>
            </a:r>
            <a:endParaRPr lang="zh-CN" altLang="en-US" sz="3200" b="1" dirty="0">
              <a:solidFill>
                <a:schemeClr val="bg1"/>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16" presetClass="entr" presetSubtype="21"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par>
                          <p:cTn id="18" fill="hold">
                            <p:stCondLst>
                              <p:cond delay="1500"/>
                            </p:stCondLst>
                            <p:childTnLst>
                              <p:par>
                                <p:cTn id="19" presetID="6"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circle(in)">
                                      <p:cBhvr>
                                        <p:cTn id="21" dur="2000"/>
                                        <p:tgtEl>
                                          <p:spTgt spid="11"/>
                                        </p:tgtEl>
                                      </p:cBhvr>
                                    </p:animEffect>
                                  </p:childTnLst>
                                </p:cTn>
                              </p:par>
                            </p:childTnLst>
                          </p:cTn>
                        </p:par>
                        <p:par>
                          <p:cTn id="22" fill="hold">
                            <p:stCondLst>
                              <p:cond delay="3500"/>
                            </p:stCondLst>
                            <p:childTnLst>
                              <p:par>
                                <p:cTn id="23" presetID="2" presetClass="entr" presetSubtype="4"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par>
                          <p:cTn id="27" fill="hold">
                            <p:stCondLst>
                              <p:cond delay="4000"/>
                            </p:stCondLst>
                            <p:childTnLst>
                              <p:par>
                                <p:cTn id="28" presetID="22" presetClass="entr" presetSubtype="4" fill="hold" nodeType="afterEffect">
                                  <p:stCondLst>
                                    <p:cond delay="0"/>
                                  </p:stCondLst>
                                  <p:childTnLst>
                                    <p:set>
                                      <p:cBhvr>
                                        <p:cTn id="29" dur="1" fill="hold">
                                          <p:stCondLst>
                                            <p:cond delay="0"/>
                                          </p:stCondLst>
                                        </p:cTn>
                                        <p:tgtEl>
                                          <p:spTgt spid="17">
                                            <p:txEl>
                                              <p:pRg st="0" end="0"/>
                                            </p:txEl>
                                          </p:spTgt>
                                        </p:tgtEl>
                                        <p:attrNameLst>
                                          <p:attrName>style.visibility</p:attrName>
                                        </p:attrNameLst>
                                      </p:cBhvr>
                                      <p:to>
                                        <p:strVal val="visible"/>
                                      </p:to>
                                    </p:set>
                                    <p:animEffect transition="in" filter="wipe(down)">
                                      <p:cBhvr>
                                        <p:cTn id="30"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8" grpId="0"/>
      <p:bldP spid="11"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共识算法</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2584450"/>
          </a:xfrm>
          <a:prstGeom prst="rect">
            <a:avLst/>
          </a:prstGeom>
          <a:noFill/>
        </p:spPr>
        <p:txBody>
          <a:bodyPr wrap="square" rtlCol="0">
            <a:spAutoFit/>
          </a:bodyPr>
          <a:lstStyle/>
          <a:p>
            <a:pPr>
              <a:lnSpc>
                <a:spcPct val="150000"/>
              </a:lnSpc>
            </a:pPr>
            <a:r>
              <a:rPr lang="en-US" altLang="zh-CN" b="1" dirty="0">
                <a:solidFill>
                  <a:schemeClr val="bg1"/>
                </a:solidFill>
              </a:rPr>
              <a:t>3.paxos</a:t>
            </a:r>
            <a:r>
              <a:rPr lang="zh-CN" altLang="en-US" b="1" dirty="0">
                <a:solidFill>
                  <a:schemeClr val="bg1"/>
                </a:solidFill>
              </a:rPr>
              <a:t>算法</a:t>
            </a:r>
            <a:endParaRPr lang="zh-CN" altLang="en-US" b="1" dirty="0">
              <a:solidFill>
                <a:schemeClr val="bg1"/>
              </a:solidFill>
            </a:endParaRPr>
          </a:p>
          <a:p>
            <a:pPr>
              <a:lnSpc>
                <a:spcPct val="150000"/>
              </a:lnSpc>
            </a:pPr>
            <a:r>
              <a:rPr lang="zh-CN" b="1" dirty="0">
                <a:solidFill>
                  <a:schemeClr val="bg1"/>
                </a:solidFill>
              </a:rPr>
              <a:t>Paxos算法中根据不同节点的行为将其分为不同的角色：client、proposer、acceptor、learner、leader。</a:t>
            </a:r>
            <a:endParaRPr lang="zh-CN" b="1" dirty="0">
              <a:solidFill>
                <a:schemeClr val="bg1"/>
              </a:solidFill>
            </a:endParaRPr>
          </a:p>
          <a:p>
            <a:pPr>
              <a:lnSpc>
                <a:spcPct val="150000"/>
              </a:lnSpc>
            </a:pPr>
            <a:endParaRPr lang="zh-CN" b="1" dirty="0">
              <a:solidFill>
                <a:schemeClr val="bg1"/>
              </a:solidFill>
            </a:endParaRPr>
          </a:p>
          <a:p>
            <a:pPr>
              <a:lnSpc>
                <a:spcPct val="150000"/>
              </a:lnSpc>
            </a:pPr>
            <a:endParaRPr lang="zh-CN"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1287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共识算法</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2584450"/>
          </a:xfrm>
          <a:prstGeom prst="rect">
            <a:avLst/>
          </a:prstGeom>
          <a:noFill/>
        </p:spPr>
        <p:txBody>
          <a:bodyPr wrap="square" rtlCol="0">
            <a:spAutoFit/>
          </a:bodyPr>
          <a:lstStyle/>
          <a:p>
            <a:pPr>
              <a:lnSpc>
                <a:spcPct val="150000"/>
              </a:lnSpc>
            </a:pPr>
            <a:r>
              <a:rPr lang="en-US" altLang="zh-CN" b="1" dirty="0">
                <a:solidFill>
                  <a:schemeClr val="bg1"/>
                </a:solidFill>
              </a:rPr>
              <a:t>3.</a:t>
            </a:r>
            <a:r>
              <a:rPr lang="en-US" b="1" dirty="0">
                <a:solidFill>
                  <a:schemeClr val="bg1"/>
                </a:solidFill>
              </a:rPr>
              <a:t>paxos</a:t>
            </a:r>
            <a:r>
              <a:rPr lang="zh-CN" altLang="en-US" b="1" dirty="0">
                <a:solidFill>
                  <a:schemeClr val="bg1"/>
                </a:solidFill>
              </a:rPr>
              <a:t>算法</a:t>
            </a:r>
            <a:endParaRPr lang="zh-CN" altLang="en-US" b="1" dirty="0">
              <a:solidFill>
                <a:schemeClr val="bg1"/>
              </a:solidFill>
            </a:endParaRPr>
          </a:p>
          <a:p>
            <a:pPr>
              <a:lnSpc>
                <a:spcPct val="150000"/>
              </a:lnSpc>
            </a:pPr>
            <a:r>
              <a:rPr lang="zh-CN" b="1" dirty="0">
                <a:solidFill>
                  <a:schemeClr val="bg1"/>
                </a:solidFill>
              </a:rPr>
              <a:t>优点：</a:t>
            </a:r>
            <a:r>
              <a:rPr lang="zh-CN" b="1" dirty="0">
                <a:solidFill>
                  <a:schemeClr val="bg1"/>
                </a:solidFill>
              </a:rPr>
              <a:t>高效，节点通信无须验证身份签名。</a:t>
            </a:r>
            <a:endParaRPr lang="zh-CN" b="1" dirty="0">
              <a:solidFill>
                <a:schemeClr val="bg1"/>
              </a:solidFill>
            </a:endParaRPr>
          </a:p>
          <a:p>
            <a:pPr>
              <a:lnSpc>
                <a:spcPct val="150000"/>
              </a:lnSpc>
            </a:pPr>
            <a:r>
              <a:rPr lang="zh-CN" b="1" dirty="0">
                <a:solidFill>
                  <a:schemeClr val="bg1"/>
                </a:solidFill>
              </a:rPr>
              <a:t>Paxos算法有严格的数学证明，系统设计精妙。</a:t>
            </a:r>
            <a:endParaRPr lang="zh-CN" b="1" dirty="0">
              <a:solidFill>
                <a:schemeClr val="bg1"/>
              </a:solidFill>
            </a:endParaRPr>
          </a:p>
          <a:p>
            <a:pPr>
              <a:lnSpc>
                <a:spcPct val="150000"/>
              </a:lnSpc>
            </a:pPr>
            <a:r>
              <a:rPr lang="zh-CN" b="1" dirty="0">
                <a:solidFill>
                  <a:schemeClr val="bg1"/>
                </a:solidFill>
              </a:rPr>
              <a:t>缺点：对性能要求比较高。</a:t>
            </a:r>
            <a:endParaRPr lang="zh-CN" b="1" dirty="0">
              <a:solidFill>
                <a:schemeClr val="bg1"/>
              </a:solidFill>
            </a:endParaRPr>
          </a:p>
          <a:p>
            <a:pPr>
              <a:lnSpc>
                <a:spcPct val="150000"/>
              </a:lnSpc>
            </a:pPr>
            <a:endParaRPr lang="zh-CN"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智能合约</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2584450"/>
          </a:xfrm>
          <a:prstGeom prst="rect">
            <a:avLst/>
          </a:prstGeom>
          <a:noFill/>
        </p:spPr>
        <p:txBody>
          <a:bodyPr wrap="square" rtlCol="0">
            <a:spAutoFit/>
          </a:bodyPr>
          <a:lstStyle/>
          <a:p>
            <a:pPr>
              <a:lnSpc>
                <a:spcPct val="150000"/>
              </a:lnSpc>
            </a:pPr>
            <a:r>
              <a:rPr lang="zh-CN" altLang="en-US" b="1" dirty="0">
                <a:solidFill>
                  <a:schemeClr val="bg1"/>
                </a:solidFill>
              </a:rPr>
              <a:t>智能合约：在满足一定条件时，就自动执行的计算机程序。</a:t>
            </a:r>
            <a:endParaRPr lang="zh-CN" altLang="en-US" b="1" dirty="0">
              <a:solidFill>
                <a:schemeClr val="bg1"/>
              </a:solidFill>
            </a:endParaRPr>
          </a:p>
          <a:p>
            <a:pPr>
              <a:lnSpc>
                <a:spcPct val="150000"/>
              </a:lnSpc>
            </a:pPr>
            <a:r>
              <a:rPr lang="zh-CN" altLang="en-US" b="1" dirty="0">
                <a:solidFill>
                  <a:schemeClr val="bg1"/>
                </a:solidFill>
              </a:rPr>
              <a:t>一个基于区块链的智能合约需要包括事务处理机制、数据存储机制以及完备的状态机，用于接收和处理各种条件。</a:t>
            </a:r>
            <a:endParaRPr lang="zh-CN" altLang="en-US" b="1" dirty="0">
              <a:solidFill>
                <a:schemeClr val="bg1"/>
              </a:solidFill>
            </a:endParaRPr>
          </a:p>
          <a:p>
            <a:pPr>
              <a:lnSpc>
                <a:spcPct val="150000"/>
              </a:lnSpc>
            </a:pPr>
            <a:endParaRPr lang="zh-CN" altLang="en-US"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智能合约</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506730"/>
          </a:xfrm>
          <a:prstGeom prst="rect">
            <a:avLst/>
          </a:prstGeom>
          <a:noFill/>
        </p:spPr>
        <p:txBody>
          <a:bodyPr wrap="square" rtlCol="0">
            <a:spAutoFit/>
          </a:bodyPr>
          <a:lstStyle/>
          <a:p>
            <a:pPr>
              <a:lnSpc>
                <a:spcPct val="150000"/>
              </a:lnSpc>
            </a:pPr>
            <a:r>
              <a:rPr lang="zh-CN" altLang="en-US" b="1" dirty="0">
                <a:solidFill>
                  <a:schemeClr val="bg1"/>
                </a:solidFill>
              </a:rPr>
              <a:t>智能合约在区块链中的运行逻辑，如下图</a:t>
            </a:r>
            <a:endParaRPr lang="zh-CN" altLang="en-US"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pic>
        <p:nvPicPr>
          <p:cNvPr id="3" name="图片 2" descr="智能合约"/>
          <p:cNvPicPr>
            <a:picLocks noChangeAspect="1"/>
          </p:cNvPicPr>
          <p:nvPr/>
        </p:nvPicPr>
        <p:blipFill>
          <a:blip r:embed="rId2"/>
          <a:stretch>
            <a:fillRect/>
          </a:stretch>
        </p:blipFill>
        <p:spPr>
          <a:xfrm>
            <a:off x="1120140" y="3660140"/>
            <a:ext cx="5667375" cy="24479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par>
                          <p:cTn id="24" fill="hold">
                            <p:stCondLst>
                              <p:cond delay="3000"/>
                            </p:stCondLst>
                            <p:childTnLst>
                              <p:par>
                                <p:cTn id="25" presetID="2" presetClass="entr" presetSubtype="4" fill="hold" nodeType="afterEffect">
                                  <p:stCondLst>
                                    <p:cond delay="0"/>
                                  </p:stCondLst>
                                  <p:childTnLst>
                                    <p:set>
                                      <p:cBhvr>
                                        <p:cTn id="26" dur="1000" fill="hold">
                                          <p:stCondLst>
                                            <p:cond delay="0"/>
                                          </p:stCondLst>
                                        </p:cTn>
                                        <p:tgtEl>
                                          <p:spTgt spid="3"/>
                                        </p:tgtEl>
                                        <p:attrNameLst>
                                          <p:attrName>style.visibility</p:attrName>
                                        </p:attrNameLst>
                                      </p:cBhvr>
                                      <p:to>
                                        <p:strVal val="visible"/>
                                      </p:to>
                                    </p:set>
                                    <p:anim calcmode="lin" valueType="num">
                                      <p:cBhvr additive="base">
                                        <p:cTn id="27" dur="1000" fill="hold"/>
                                        <p:tgtEl>
                                          <p:spTgt spid="3"/>
                                        </p:tgtEl>
                                        <p:attrNameLst>
                                          <p:attrName>ppt_x</p:attrName>
                                        </p:attrNameLst>
                                      </p:cBhvr>
                                      <p:tavLst>
                                        <p:tav tm="0">
                                          <p:val>
                                            <p:strVal val="#ppt_x"/>
                                          </p:val>
                                        </p:tav>
                                        <p:tav tm="100000">
                                          <p:val>
                                            <p:strVal val="#ppt_x"/>
                                          </p:val>
                                        </p:tav>
                                      </p:tavLst>
                                    </p:anim>
                                    <p:anim calcmode="lin" valueType="num">
                                      <p:cBhvr additive="base">
                                        <p:cTn id="28"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453515"/>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en-US" altLang="zh-CN" sz="2800" b="1" dirty="0">
                <a:solidFill>
                  <a:schemeClr val="bg1"/>
                </a:solidFill>
                <a:latin typeface="微软雅黑" panose="020B0503020204020204" charset="-122"/>
                <a:ea typeface="微软雅黑" panose="020B0503020204020204" charset="-122"/>
              </a:rPr>
              <a:t>P2P</a:t>
            </a:r>
            <a:r>
              <a:rPr lang="zh-CN" altLang="en-US" sz="2800" b="1" dirty="0">
                <a:solidFill>
                  <a:schemeClr val="bg1"/>
                </a:solidFill>
                <a:latin typeface="微软雅黑" panose="020B0503020204020204" charset="-122"/>
                <a:ea typeface="微软雅黑" panose="020B0503020204020204" charset="-122"/>
              </a:rPr>
              <a:t>网络</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2999740"/>
          </a:xfrm>
          <a:prstGeom prst="rect">
            <a:avLst/>
          </a:prstGeom>
          <a:noFill/>
        </p:spPr>
        <p:txBody>
          <a:bodyPr wrap="square" rtlCol="0">
            <a:spAutoFit/>
          </a:bodyPr>
          <a:lstStyle/>
          <a:p>
            <a:pPr>
              <a:lnSpc>
                <a:spcPct val="150000"/>
              </a:lnSpc>
            </a:pPr>
            <a:r>
              <a:rPr lang="en-US" altLang="zh-CN" b="1" dirty="0">
                <a:solidFill>
                  <a:schemeClr val="bg1"/>
                </a:solidFill>
              </a:rPr>
              <a:t>P2P</a:t>
            </a:r>
            <a:r>
              <a:rPr lang="zh-CN" altLang="en-US" b="1" dirty="0">
                <a:solidFill>
                  <a:schemeClr val="bg1"/>
                </a:solidFill>
              </a:rPr>
              <a:t>网络：对等计算机网络（</a:t>
            </a:r>
            <a:r>
              <a:rPr lang="en-US" altLang="zh-CN" b="1" dirty="0">
                <a:solidFill>
                  <a:schemeClr val="bg1"/>
                </a:solidFill>
              </a:rPr>
              <a:t>peer-to-peer network</a:t>
            </a:r>
            <a:r>
              <a:rPr lang="zh-CN" altLang="en-US" b="1" dirty="0">
                <a:solidFill>
                  <a:schemeClr val="bg1"/>
                </a:solidFill>
              </a:rPr>
              <a:t>）</a:t>
            </a:r>
            <a:r>
              <a:rPr lang="en-US" altLang="zh-CN" b="1" dirty="0">
                <a:solidFill>
                  <a:schemeClr val="bg1"/>
                </a:solidFill>
              </a:rPr>
              <a:t>,</a:t>
            </a:r>
            <a:r>
              <a:rPr lang="zh-CN" altLang="en-US" b="1" dirty="0">
                <a:solidFill>
                  <a:schemeClr val="bg1"/>
                </a:solidFill>
              </a:rPr>
              <a:t>是一种消除了中心化的服务节点，将所有的网络参与者视为对等者，并在他们之间进行任务和工作负载分配。</a:t>
            </a:r>
            <a:endParaRPr lang="zh-CN" altLang="en-US" b="1" dirty="0">
              <a:solidFill>
                <a:schemeClr val="bg1"/>
              </a:solidFill>
            </a:endParaRPr>
          </a:p>
          <a:p>
            <a:pPr>
              <a:lnSpc>
                <a:spcPct val="150000"/>
              </a:lnSpc>
            </a:pPr>
            <a:r>
              <a:rPr lang="zh-CN" altLang="en-US" b="1" dirty="0">
                <a:solidFill>
                  <a:schemeClr val="bg1"/>
                </a:solidFill>
              </a:rPr>
              <a:t>总的来说，虽然</a:t>
            </a:r>
            <a:r>
              <a:rPr lang="en-US" altLang="zh-CN" b="1" dirty="0">
                <a:solidFill>
                  <a:schemeClr val="bg1"/>
                </a:solidFill>
              </a:rPr>
              <a:t>C/S</a:t>
            </a:r>
            <a:r>
              <a:rPr lang="zh-CN" altLang="en-US" b="1" dirty="0">
                <a:solidFill>
                  <a:schemeClr val="bg1"/>
                </a:solidFill>
              </a:rPr>
              <a:t>架构应用非常成熟，但是这种存在中心服务节点的特性，显然不符合区块链去中心化的需求。</a:t>
            </a:r>
            <a:endParaRPr lang="zh-CN" altLang="en-US" b="1"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6932"/>
          <a:stretch>
            <a:fillRect/>
          </a:stretch>
        </p:blipFill>
        <p:spPr>
          <a:xfrm flipH="1">
            <a:off x="0" y="283"/>
            <a:ext cx="12192000" cy="6857433"/>
          </a:xfrm>
          <a:prstGeom prst="rect">
            <a:avLst/>
          </a:prstGeom>
        </p:spPr>
      </p:pic>
      <p:sp>
        <p:nvSpPr>
          <p:cNvPr id="5" name="文本框 4"/>
          <p:cNvSpPr txBox="1"/>
          <p:nvPr/>
        </p:nvSpPr>
        <p:spPr>
          <a:xfrm>
            <a:off x="1563763" y="2231082"/>
            <a:ext cx="2292282" cy="2215991"/>
          </a:xfrm>
          <a:prstGeom prst="rect">
            <a:avLst/>
          </a:prstGeom>
          <a:noFill/>
        </p:spPr>
        <p:txBody>
          <a:bodyPr wrap="square" rtlCol="0">
            <a:spAutoFit/>
          </a:bodyPr>
          <a:lstStyle/>
          <a:p>
            <a:pPr algn="r"/>
            <a:r>
              <a:rPr lang="en-US" altLang="zh-CN" sz="13800" b="1" dirty="0">
                <a:solidFill>
                  <a:schemeClr val="bg1"/>
                </a:solidFill>
                <a:effectLst>
                  <a:outerShdw blurRad="38100" dist="38100" dir="2700000" algn="tl">
                    <a:srgbClr val="000000">
                      <a:alpha val="43137"/>
                    </a:srgbClr>
                  </a:outerShdw>
                </a:effectLst>
              </a:rPr>
              <a:t>03</a:t>
            </a:r>
            <a:endParaRPr lang="en-US" altLang="zh-CN" sz="13800" b="1" dirty="0">
              <a:solidFill>
                <a:schemeClr val="bg1"/>
              </a:solidFill>
              <a:effectLst>
                <a:outerShdw blurRad="38100" dist="38100" dir="2700000" algn="tl">
                  <a:srgbClr val="000000">
                    <a:alpha val="43137"/>
                  </a:srgbClr>
                </a:outerShdw>
              </a:effectLst>
            </a:endParaRPr>
          </a:p>
        </p:txBody>
      </p:sp>
      <p:sp>
        <p:nvSpPr>
          <p:cNvPr id="6" name="文本框 5"/>
          <p:cNvSpPr txBox="1"/>
          <p:nvPr/>
        </p:nvSpPr>
        <p:spPr>
          <a:xfrm>
            <a:off x="4154170" y="2536825"/>
            <a:ext cx="5507990" cy="1106805"/>
          </a:xfrm>
          <a:prstGeom prst="rect">
            <a:avLst/>
          </a:prstGeom>
          <a:noFill/>
        </p:spPr>
        <p:txBody>
          <a:bodyPr wrap="square" rtlCol="0">
            <a:spAutoFit/>
          </a:bodyPr>
          <a:lstStyle/>
          <a:p>
            <a:r>
              <a:rPr lang="zh-CN" altLang="en-US"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区块链的特性</a:t>
            </a:r>
            <a:endParaRPr lang="zh-CN" altLang="en-US"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9"/>
          <p:cNvSpPr txBox="1"/>
          <p:nvPr/>
        </p:nvSpPr>
        <p:spPr>
          <a:xfrm>
            <a:off x="1721511" y="2132694"/>
            <a:ext cx="4277891" cy="2723515"/>
          </a:xfrm>
          <a:prstGeom prst="rect">
            <a:avLst/>
          </a:prstGeom>
          <a:noFill/>
        </p:spPr>
        <p:txBody>
          <a:bodyPr wrap="square" lIns="0" tIns="0" rIns="0" bIns="0" rtlCol="0">
            <a:spAutoFit/>
          </a:bodyPr>
          <a:lstStyle/>
          <a:p>
            <a:pPr lvl="0" fontAlgn="auto">
              <a:lnSpc>
                <a:spcPct val="150000"/>
              </a:lnSpc>
            </a:pPr>
            <a:r>
              <a:rPr lang="zh-CN" altLang="en-US" kern="100" dirty="0">
                <a:solidFill>
                  <a:schemeClr val="bg1">
                    <a:lumMod val="95000"/>
                  </a:schemeClr>
                </a:solidFill>
                <a:cs typeface="+mn-ea"/>
                <a:sym typeface="+mn-lt"/>
              </a:rPr>
              <a:t>人人记账保证人人获取完整信息，从而实现信息透明。在区块链网络中，所有节点都可以完整观察系统中节点的全部行为，每个节点都可以维护本地账本，整个系统对于每个节点来说都是透明的</a:t>
            </a:r>
            <a:endParaRPr lang="zh-CN" altLang="en-US" kern="100" dirty="0">
              <a:solidFill>
                <a:schemeClr val="bg1">
                  <a:lumMod val="95000"/>
                </a:schemeClr>
              </a:solidFill>
              <a:cs typeface="+mn-ea"/>
              <a:sym typeface="+mn-lt"/>
            </a:endParaRPr>
          </a:p>
          <a:p>
            <a:pPr lvl="0" fontAlgn="auto">
              <a:lnSpc>
                <a:spcPct val="150000"/>
              </a:lnSpc>
            </a:pPr>
            <a:endParaRPr lang="zh-CN" altLang="en-US" sz="1400" kern="100" dirty="0">
              <a:solidFill>
                <a:schemeClr val="bg1">
                  <a:lumMod val="95000"/>
                </a:schemeClr>
              </a:solidFill>
              <a:cs typeface="+mn-ea"/>
              <a:sym typeface="+mn-lt"/>
            </a:endParaRPr>
          </a:p>
          <a:p>
            <a:pPr lvl="0" fontAlgn="auto">
              <a:lnSpc>
                <a:spcPct val="150000"/>
              </a:lnSpc>
            </a:pPr>
            <a:endParaRPr lang="zh-CN" altLang="en-US" sz="1400" kern="100" dirty="0">
              <a:solidFill>
                <a:schemeClr val="bg1">
                  <a:lumMod val="95000"/>
                </a:schemeClr>
              </a:solidFill>
              <a:latin typeface="微软雅黑 Light" panose="020B0502040204020203" charset="-122"/>
              <a:ea typeface="微软雅黑 Light" panose="020B0502040204020203" charset="-122"/>
              <a:cs typeface="+mn-ea"/>
              <a:sym typeface="+mn-lt"/>
            </a:endParaRPr>
          </a:p>
        </p:txBody>
      </p:sp>
      <p:sp>
        <p:nvSpPr>
          <p:cNvPr id="4" name="任意多边形 38"/>
          <p:cNvSpPr>
            <a:spLocks noChangeAspect="1"/>
          </p:cNvSpPr>
          <p:nvPr/>
        </p:nvSpPr>
        <p:spPr>
          <a:xfrm>
            <a:off x="1104900" y="1543685"/>
            <a:ext cx="5176520" cy="3185160"/>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cap="flat" cmpd="sng" algn="ctr">
            <a:solidFill>
              <a:schemeClr val="bg1"/>
            </a:solid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Light" panose="020B0502040204020203" charset="-122"/>
              <a:cs typeface="+mn-cs"/>
            </a:endParaRPr>
          </a:p>
        </p:txBody>
      </p:sp>
      <p:sp>
        <p:nvSpPr>
          <p:cNvPr id="5" name="梯形 4"/>
          <p:cNvSpPr/>
          <p:nvPr/>
        </p:nvSpPr>
        <p:spPr>
          <a:xfrm>
            <a:off x="1974683" y="1378942"/>
            <a:ext cx="3437044" cy="159723"/>
          </a:xfrm>
          <a:prstGeom prst="trapezoid">
            <a:avLst>
              <a:gd name="adj" fmla="val 69111"/>
            </a:avLst>
          </a:prstGeom>
          <a:solidFill>
            <a:srgbClr val="19526C"/>
          </a:solidFill>
          <a:ln w="12700" cap="flat" cmpd="sng" algn="ctr">
            <a:solidFill>
              <a:srgbClr val="19526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Light" panose="020B0502040204020203" charset="-122"/>
              <a:cs typeface="+mn-cs"/>
            </a:endParaRPr>
          </a:p>
        </p:txBody>
      </p:sp>
      <p:sp>
        <p:nvSpPr>
          <p:cNvPr id="6" name="任意多边形 29"/>
          <p:cNvSpPr>
            <a:spLocks noChangeAspect="1"/>
          </p:cNvSpPr>
          <p:nvPr/>
        </p:nvSpPr>
        <p:spPr>
          <a:xfrm>
            <a:off x="2082633" y="1378942"/>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solidFill>
            <a:schemeClr val="bg1"/>
          </a:solidFill>
          <a:ln>
            <a:solidFill>
              <a:schemeClr val="bg1"/>
            </a:solidFill>
          </a:ln>
          <a:effectLst>
            <a:outerShdw blurRad="508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800">
              <a:solidFill>
                <a:schemeClr val="lt1"/>
              </a:solidFill>
            </a:endParaRPr>
          </a:p>
        </p:txBody>
      </p:sp>
      <p:sp>
        <p:nvSpPr>
          <p:cNvPr id="7" name="TextBox 30"/>
          <p:cNvSpPr txBox="1"/>
          <p:nvPr/>
        </p:nvSpPr>
        <p:spPr>
          <a:xfrm>
            <a:off x="2761788" y="1486921"/>
            <a:ext cx="1862834" cy="430530"/>
          </a:xfrm>
          <a:prstGeom prst="rect">
            <a:avLst/>
          </a:prstGeom>
          <a:noFill/>
        </p:spPr>
        <p:txBody>
          <a:bodyPr wrap="square" lIns="0" tIns="0" rIns="0" bIns="0" rtlCol="0">
            <a:spAutoFit/>
          </a:bodyPr>
          <a:lstStyle/>
          <a:p>
            <a:pPr algn="ctr"/>
            <a:r>
              <a:rPr lang="zh-CN" altLang="en-US" sz="2800" b="1" dirty="0">
                <a:latin typeface="微软雅黑" panose="020B0503020204020204" charset="-122"/>
                <a:ea typeface="微软雅黑" panose="020B0503020204020204" charset="-122"/>
              </a:rPr>
              <a:t>透明可信</a:t>
            </a:r>
            <a:endParaRPr lang="zh-CN" altLang="en-US" sz="2800" b="1"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27851" y="1918324"/>
            <a:ext cx="4532026" cy="3021351"/>
          </a:xfrm>
          <a:prstGeom prst="snip2DiagRect">
            <a:avLst/>
          </a:prstGeom>
          <a:ln w="76200">
            <a:solidFill>
              <a:schemeClr val="bg1"/>
            </a:solidFill>
          </a:ln>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2" presetClass="entr" presetSubtype="4" fill="hold" grpId="0" nodeType="withEffect">
                                  <p:stCondLst>
                                    <p:cond delay="0"/>
                                  </p:stCondLst>
                                  <p:iterate type="lt">
                                    <p:tmPct val="4000"/>
                                  </p:iterate>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3180"/>
                            </p:stCondLst>
                            <p:childTnLst>
                              <p:par>
                                <p:cTn id="25" presetID="5" presetClass="entr" presetSubtype="10" fill="hold" nodeType="afterEffect">
                                  <p:stCondLst>
                                    <p:cond delay="0"/>
                                  </p:stCondLst>
                                  <p:childTnLst>
                                    <p:set>
                                      <p:cBhvr>
                                        <p:cTn id="26" dur="1000" fill="hold">
                                          <p:stCondLst>
                                            <p:cond delay="0"/>
                                          </p:stCondLst>
                                        </p:cTn>
                                        <p:tgtEl>
                                          <p:spTgt spid="12"/>
                                        </p:tgtEl>
                                        <p:attrNameLst>
                                          <p:attrName>style.visibility</p:attrName>
                                        </p:attrNameLst>
                                      </p:cBhvr>
                                      <p:to>
                                        <p:strVal val="visible"/>
                                      </p:to>
                                    </p:set>
                                    <p:animEffect transition="in" filter="checkerboard(across)">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P spid="6" grpId="0" bldLvl="0" animBg="1"/>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9"/>
          <p:cNvSpPr txBox="1"/>
          <p:nvPr/>
        </p:nvSpPr>
        <p:spPr>
          <a:xfrm>
            <a:off x="1721511" y="2132694"/>
            <a:ext cx="4277891" cy="2723515"/>
          </a:xfrm>
          <a:prstGeom prst="rect">
            <a:avLst/>
          </a:prstGeom>
          <a:noFill/>
        </p:spPr>
        <p:txBody>
          <a:bodyPr wrap="square" lIns="0" tIns="0" rIns="0" bIns="0" rtlCol="0">
            <a:spAutoFit/>
          </a:bodyPr>
          <a:lstStyle/>
          <a:p>
            <a:pPr lvl="0" fontAlgn="auto">
              <a:lnSpc>
                <a:spcPct val="150000"/>
              </a:lnSpc>
            </a:pPr>
            <a:r>
              <a:rPr lang="zh-CN" altLang="en-US" kern="100" dirty="0">
                <a:solidFill>
                  <a:schemeClr val="bg1">
                    <a:lumMod val="95000"/>
                  </a:schemeClr>
                </a:solidFill>
                <a:cs typeface="+mn-ea"/>
                <a:sym typeface="+mn-lt"/>
              </a:rPr>
              <a:t>节点间决策过程共同参与，共识保证可信性。交易的最终结果也由共识算法保证了所有节点间的一致性。所以整个系统对所有节点均是透明、公平的，系统中的信息具有可信性。</a:t>
            </a:r>
            <a:endParaRPr lang="zh-CN" altLang="en-US" kern="100" dirty="0">
              <a:solidFill>
                <a:schemeClr val="bg1">
                  <a:lumMod val="95000"/>
                </a:schemeClr>
              </a:solidFill>
              <a:cs typeface="+mn-ea"/>
              <a:sym typeface="+mn-lt"/>
            </a:endParaRPr>
          </a:p>
          <a:p>
            <a:pPr lvl="0" fontAlgn="auto">
              <a:lnSpc>
                <a:spcPct val="150000"/>
              </a:lnSpc>
            </a:pPr>
            <a:endParaRPr lang="zh-CN" altLang="en-US" sz="1400" kern="100" dirty="0">
              <a:solidFill>
                <a:schemeClr val="bg1">
                  <a:lumMod val="95000"/>
                </a:schemeClr>
              </a:solidFill>
              <a:cs typeface="+mn-ea"/>
              <a:sym typeface="+mn-lt"/>
            </a:endParaRPr>
          </a:p>
          <a:p>
            <a:pPr lvl="0" fontAlgn="auto">
              <a:lnSpc>
                <a:spcPct val="150000"/>
              </a:lnSpc>
            </a:pPr>
            <a:endParaRPr lang="zh-CN" altLang="en-US" sz="1400" kern="100" dirty="0">
              <a:solidFill>
                <a:schemeClr val="bg1">
                  <a:lumMod val="95000"/>
                </a:schemeClr>
              </a:solidFill>
              <a:latin typeface="微软雅黑 Light" panose="020B0502040204020203" charset="-122"/>
              <a:ea typeface="微软雅黑 Light" panose="020B0502040204020203" charset="-122"/>
              <a:cs typeface="+mn-ea"/>
              <a:sym typeface="+mn-lt"/>
            </a:endParaRPr>
          </a:p>
        </p:txBody>
      </p:sp>
      <p:sp>
        <p:nvSpPr>
          <p:cNvPr id="4" name="任意多边形 38"/>
          <p:cNvSpPr>
            <a:spLocks noChangeAspect="1"/>
          </p:cNvSpPr>
          <p:nvPr/>
        </p:nvSpPr>
        <p:spPr>
          <a:xfrm>
            <a:off x="1104900" y="1543685"/>
            <a:ext cx="5176520" cy="3395980"/>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cap="flat" cmpd="sng" algn="ctr">
            <a:solidFill>
              <a:schemeClr val="bg1"/>
            </a:solid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Light" panose="020B0502040204020203" charset="-122"/>
              <a:cs typeface="+mn-cs"/>
            </a:endParaRPr>
          </a:p>
        </p:txBody>
      </p:sp>
      <p:sp>
        <p:nvSpPr>
          <p:cNvPr id="5" name="梯形 4"/>
          <p:cNvSpPr/>
          <p:nvPr/>
        </p:nvSpPr>
        <p:spPr>
          <a:xfrm>
            <a:off x="1974683" y="1378942"/>
            <a:ext cx="3437044" cy="159723"/>
          </a:xfrm>
          <a:prstGeom prst="trapezoid">
            <a:avLst>
              <a:gd name="adj" fmla="val 69111"/>
            </a:avLst>
          </a:prstGeom>
          <a:solidFill>
            <a:srgbClr val="19526C"/>
          </a:solidFill>
          <a:ln w="12700" cap="flat" cmpd="sng" algn="ctr">
            <a:solidFill>
              <a:srgbClr val="19526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Light" panose="020B0502040204020203" charset="-122"/>
              <a:cs typeface="+mn-cs"/>
            </a:endParaRPr>
          </a:p>
        </p:txBody>
      </p:sp>
      <p:sp>
        <p:nvSpPr>
          <p:cNvPr id="6" name="任意多边形 29"/>
          <p:cNvSpPr>
            <a:spLocks noChangeAspect="1"/>
          </p:cNvSpPr>
          <p:nvPr/>
        </p:nvSpPr>
        <p:spPr>
          <a:xfrm>
            <a:off x="2082633" y="1378942"/>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solidFill>
            <a:schemeClr val="bg1"/>
          </a:solidFill>
          <a:ln>
            <a:solidFill>
              <a:schemeClr val="bg1"/>
            </a:solidFill>
          </a:ln>
          <a:effectLst>
            <a:outerShdw blurRad="508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800">
              <a:solidFill>
                <a:schemeClr val="lt1"/>
              </a:solidFill>
            </a:endParaRPr>
          </a:p>
        </p:txBody>
      </p:sp>
      <p:sp>
        <p:nvSpPr>
          <p:cNvPr id="7" name="TextBox 30"/>
          <p:cNvSpPr txBox="1"/>
          <p:nvPr/>
        </p:nvSpPr>
        <p:spPr>
          <a:xfrm>
            <a:off x="2761788" y="1486921"/>
            <a:ext cx="1862834" cy="430530"/>
          </a:xfrm>
          <a:prstGeom prst="rect">
            <a:avLst/>
          </a:prstGeom>
          <a:noFill/>
        </p:spPr>
        <p:txBody>
          <a:bodyPr wrap="square" lIns="0" tIns="0" rIns="0" bIns="0" rtlCol="0">
            <a:spAutoFit/>
          </a:bodyPr>
          <a:lstStyle/>
          <a:p>
            <a:pPr algn="ctr"/>
            <a:r>
              <a:rPr lang="zh-CN" altLang="en-US" sz="2800" b="1" dirty="0">
                <a:latin typeface="微软雅黑" panose="020B0503020204020204" charset="-122"/>
                <a:ea typeface="微软雅黑" panose="020B0503020204020204" charset="-122"/>
              </a:rPr>
              <a:t>透明可信</a:t>
            </a:r>
            <a:endParaRPr lang="zh-CN" altLang="en-US" sz="2800" b="1"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27851" y="1918324"/>
            <a:ext cx="4532026" cy="3021351"/>
          </a:xfrm>
          <a:prstGeom prst="snip2DiagRect">
            <a:avLst/>
          </a:prstGeom>
          <a:ln w="76200">
            <a:solidFill>
              <a:schemeClr val="bg1"/>
            </a:solidFill>
          </a:ln>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2" presetClass="entr" presetSubtype="4" fill="hold" grpId="0" nodeType="withEffect">
                                  <p:stCondLst>
                                    <p:cond delay="0"/>
                                  </p:stCondLst>
                                  <p:iterate type="lt">
                                    <p:tmPct val="4000"/>
                                  </p:iterate>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3039"/>
                            </p:stCondLst>
                            <p:childTnLst>
                              <p:par>
                                <p:cTn id="25" presetID="5" presetClass="entr" presetSubtype="10" fill="hold" nodeType="afterEffect">
                                  <p:stCondLst>
                                    <p:cond delay="0"/>
                                  </p:stCondLst>
                                  <p:childTnLst>
                                    <p:set>
                                      <p:cBhvr>
                                        <p:cTn id="26" dur="1000" fill="hold">
                                          <p:stCondLst>
                                            <p:cond delay="0"/>
                                          </p:stCondLst>
                                        </p:cTn>
                                        <p:tgtEl>
                                          <p:spTgt spid="12"/>
                                        </p:tgtEl>
                                        <p:attrNameLst>
                                          <p:attrName>style.visibility</p:attrName>
                                        </p:attrNameLst>
                                      </p:cBhvr>
                                      <p:to>
                                        <p:strVal val="visible"/>
                                      </p:to>
                                    </p:set>
                                    <p:animEffect transition="in" filter="checkerboard(across)">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P spid="6" grpId="0" bldLvl="0" animBg="1"/>
      <p:bldP spid="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9"/>
          <p:cNvSpPr txBox="1"/>
          <p:nvPr/>
        </p:nvSpPr>
        <p:spPr>
          <a:xfrm>
            <a:off x="1721511" y="2132694"/>
            <a:ext cx="4277891" cy="3554730"/>
          </a:xfrm>
          <a:prstGeom prst="rect">
            <a:avLst/>
          </a:prstGeom>
          <a:noFill/>
        </p:spPr>
        <p:txBody>
          <a:bodyPr wrap="square" lIns="0" tIns="0" rIns="0" bIns="0" rtlCol="0">
            <a:spAutoFit/>
          </a:bodyPr>
          <a:lstStyle/>
          <a:p>
            <a:pPr lvl="0" fontAlgn="auto">
              <a:lnSpc>
                <a:spcPct val="150000"/>
              </a:lnSpc>
            </a:pPr>
            <a:r>
              <a:rPr lang="zh-CN" altLang="en-US" kern="100" dirty="0">
                <a:solidFill>
                  <a:schemeClr val="bg1">
                    <a:lumMod val="95000"/>
                  </a:schemeClr>
                </a:solidFill>
                <a:cs typeface="+mn-ea"/>
                <a:sym typeface="+mn-lt"/>
              </a:rPr>
              <a:t>防篡改是指交易一旦在全网范围内经过验证并添加至区块链，就很难被修改或者抹除。</a:t>
            </a:r>
            <a:endParaRPr lang="zh-CN" altLang="en-US" kern="100" dirty="0">
              <a:solidFill>
                <a:schemeClr val="bg1">
                  <a:lumMod val="95000"/>
                </a:schemeClr>
              </a:solidFill>
              <a:cs typeface="+mn-ea"/>
              <a:sym typeface="+mn-lt"/>
            </a:endParaRPr>
          </a:p>
          <a:p>
            <a:pPr lvl="0" fontAlgn="auto">
              <a:lnSpc>
                <a:spcPct val="150000"/>
              </a:lnSpc>
            </a:pPr>
            <a:r>
              <a:rPr lang="zh-CN" altLang="en-US" kern="100" dirty="0">
                <a:solidFill>
                  <a:schemeClr val="bg1">
                    <a:lumMod val="95000"/>
                  </a:schemeClr>
                </a:solidFill>
                <a:cs typeface="+mn-ea"/>
                <a:sym typeface="+mn-lt"/>
              </a:rPr>
              <a:t>可追溯指区块链上发生的任意一笔交易都是有完整记录的。由于防篡改特性保证了交易很难被篡改，这为可追溯提供了保证。</a:t>
            </a:r>
            <a:endParaRPr lang="zh-CN" altLang="en-US" kern="100" dirty="0">
              <a:solidFill>
                <a:schemeClr val="bg1">
                  <a:lumMod val="95000"/>
                </a:schemeClr>
              </a:solidFill>
              <a:cs typeface="+mn-ea"/>
              <a:sym typeface="+mn-lt"/>
            </a:endParaRPr>
          </a:p>
          <a:p>
            <a:pPr lvl="0" fontAlgn="auto">
              <a:lnSpc>
                <a:spcPct val="150000"/>
              </a:lnSpc>
            </a:pPr>
            <a:endParaRPr lang="zh-CN" altLang="en-US" kern="100" dirty="0">
              <a:solidFill>
                <a:schemeClr val="bg1">
                  <a:lumMod val="95000"/>
                </a:schemeClr>
              </a:solidFill>
              <a:cs typeface="+mn-ea"/>
              <a:sym typeface="+mn-lt"/>
            </a:endParaRPr>
          </a:p>
          <a:p>
            <a:pPr lvl="0" fontAlgn="auto">
              <a:lnSpc>
                <a:spcPct val="150000"/>
              </a:lnSpc>
            </a:pPr>
            <a:endParaRPr lang="zh-CN" altLang="en-US" sz="1400" kern="100" dirty="0">
              <a:solidFill>
                <a:schemeClr val="bg1">
                  <a:lumMod val="95000"/>
                </a:schemeClr>
              </a:solidFill>
              <a:cs typeface="+mn-ea"/>
              <a:sym typeface="+mn-lt"/>
            </a:endParaRPr>
          </a:p>
          <a:p>
            <a:pPr lvl="0" fontAlgn="auto">
              <a:lnSpc>
                <a:spcPct val="150000"/>
              </a:lnSpc>
            </a:pPr>
            <a:endParaRPr lang="zh-CN" altLang="en-US" sz="1400" kern="100" dirty="0">
              <a:solidFill>
                <a:schemeClr val="bg1">
                  <a:lumMod val="95000"/>
                </a:schemeClr>
              </a:solidFill>
              <a:latin typeface="微软雅黑 Light" panose="020B0502040204020203" charset="-122"/>
              <a:ea typeface="微软雅黑 Light" panose="020B0502040204020203" charset="-122"/>
              <a:cs typeface="+mn-ea"/>
              <a:sym typeface="+mn-lt"/>
            </a:endParaRPr>
          </a:p>
        </p:txBody>
      </p:sp>
      <p:sp>
        <p:nvSpPr>
          <p:cNvPr id="4" name="任意多边形 38"/>
          <p:cNvSpPr>
            <a:spLocks noChangeAspect="1"/>
          </p:cNvSpPr>
          <p:nvPr/>
        </p:nvSpPr>
        <p:spPr>
          <a:xfrm>
            <a:off x="1104900" y="1543685"/>
            <a:ext cx="5176520" cy="3395980"/>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cap="flat" cmpd="sng" algn="ctr">
            <a:solidFill>
              <a:schemeClr val="bg1"/>
            </a:solid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Light" panose="020B0502040204020203" charset="-122"/>
              <a:cs typeface="+mn-cs"/>
            </a:endParaRPr>
          </a:p>
        </p:txBody>
      </p:sp>
      <p:sp>
        <p:nvSpPr>
          <p:cNvPr id="5" name="梯形 4"/>
          <p:cNvSpPr/>
          <p:nvPr/>
        </p:nvSpPr>
        <p:spPr>
          <a:xfrm>
            <a:off x="1974683" y="1378942"/>
            <a:ext cx="3437044" cy="159723"/>
          </a:xfrm>
          <a:prstGeom prst="trapezoid">
            <a:avLst>
              <a:gd name="adj" fmla="val 69111"/>
            </a:avLst>
          </a:prstGeom>
          <a:solidFill>
            <a:srgbClr val="19526C"/>
          </a:solidFill>
          <a:ln w="12700" cap="flat" cmpd="sng" algn="ctr">
            <a:solidFill>
              <a:srgbClr val="19526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Light" panose="020B0502040204020203" charset="-122"/>
              <a:cs typeface="+mn-cs"/>
            </a:endParaRPr>
          </a:p>
        </p:txBody>
      </p:sp>
      <p:sp>
        <p:nvSpPr>
          <p:cNvPr id="6" name="任意多边形 29"/>
          <p:cNvSpPr>
            <a:spLocks noChangeAspect="1"/>
          </p:cNvSpPr>
          <p:nvPr/>
        </p:nvSpPr>
        <p:spPr>
          <a:xfrm>
            <a:off x="2082633" y="1378942"/>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solidFill>
            <a:schemeClr val="bg1"/>
          </a:solidFill>
          <a:ln>
            <a:solidFill>
              <a:schemeClr val="bg1"/>
            </a:solidFill>
          </a:ln>
          <a:effectLst>
            <a:outerShdw blurRad="508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800">
              <a:solidFill>
                <a:schemeClr val="lt1"/>
              </a:solidFill>
            </a:endParaRPr>
          </a:p>
        </p:txBody>
      </p:sp>
      <p:sp>
        <p:nvSpPr>
          <p:cNvPr id="7" name="TextBox 30"/>
          <p:cNvSpPr txBox="1"/>
          <p:nvPr/>
        </p:nvSpPr>
        <p:spPr>
          <a:xfrm>
            <a:off x="2430145" y="1487170"/>
            <a:ext cx="2343150" cy="430530"/>
          </a:xfrm>
          <a:prstGeom prst="rect">
            <a:avLst/>
          </a:prstGeom>
          <a:noFill/>
        </p:spPr>
        <p:txBody>
          <a:bodyPr wrap="square" lIns="0" tIns="0" rIns="0" bIns="0" rtlCol="0">
            <a:spAutoFit/>
          </a:bodyPr>
          <a:lstStyle/>
          <a:p>
            <a:pPr algn="ctr"/>
            <a:r>
              <a:rPr lang="zh-CN" altLang="en-US" sz="2800" b="1" dirty="0">
                <a:latin typeface="微软雅黑" panose="020B0503020204020204" charset="-122"/>
                <a:ea typeface="微软雅黑" panose="020B0503020204020204" charset="-122"/>
              </a:rPr>
              <a:t>防篡改可追溯</a:t>
            </a:r>
            <a:endParaRPr lang="en-US" altLang="zh-CN" sz="2800" b="1"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27851" y="1918324"/>
            <a:ext cx="4532026" cy="3021351"/>
          </a:xfrm>
          <a:prstGeom prst="snip2DiagRect">
            <a:avLst/>
          </a:prstGeom>
          <a:ln w="76200">
            <a:solidFill>
              <a:schemeClr val="bg1"/>
            </a:solidFill>
          </a:ln>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2" presetClass="entr" presetSubtype="4" fill="hold" grpId="0" nodeType="withEffect">
                                  <p:stCondLst>
                                    <p:cond delay="0"/>
                                  </p:stCondLst>
                                  <p:iterate type="lt">
                                    <p:tmPct val="4000"/>
                                  </p:iterate>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3339"/>
                            </p:stCondLst>
                            <p:childTnLst>
                              <p:par>
                                <p:cTn id="25" presetID="5" presetClass="entr" presetSubtype="10" fill="hold" nodeType="afterEffect">
                                  <p:stCondLst>
                                    <p:cond delay="0"/>
                                  </p:stCondLst>
                                  <p:childTnLst>
                                    <p:set>
                                      <p:cBhvr>
                                        <p:cTn id="26" dur="1000" fill="hold">
                                          <p:stCondLst>
                                            <p:cond delay="0"/>
                                          </p:stCondLst>
                                        </p:cTn>
                                        <p:tgtEl>
                                          <p:spTgt spid="12"/>
                                        </p:tgtEl>
                                        <p:attrNameLst>
                                          <p:attrName>style.visibility</p:attrName>
                                        </p:attrNameLst>
                                      </p:cBhvr>
                                      <p:to>
                                        <p:strVal val="visible"/>
                                      </p:to>
                                    </p:set>
                                    <p:animEffect transition="in" filter="checkerboard(across)">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P spid="6" grpId="0" bldLvl="0" animBg="1"/>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追溯"/>
          <p:cNvPicPr>
            <a:picLocks noChangeAspect="1"/>
          </p:cNvPicPr>
          <p:nvPr/>
        </p:nvPicPr>
        <p:blipFill>
          <a:blip r:embed="rId1"/>
          <a:stretch>
            <a:fillRect/>
          </a:stretch>
        </p:blipFill>
        <p:spPr>
          <a:xfrm>
            <a:off x="3508375" y="2614930"/>
            <a:ext cx="4410075" cy="16287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000"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6932"/>
          <a:stretch>
            <a:fillRect/>
          </a:stretch>
        </p:blipFill>
        <p:spPr>
          <a:xfrm flipH="1">
            <a:off x="0" y="918"/>
            <a:ext cx="12192000" cy="6857433"/>
          </a:xfrm>
          <a:prstGeom prst="rect">
            <a:avLst/>
          </a:prstGeom>
        </p:spPr>
      </p:pic>
      <p:sp>
        <p:nvSpPr>
          <p:cNvPr id="5" name="文本框 4"/>
          <p:cNvSpPr txBox="1"/>
          <p:nvPr/>
        </p:nvSpPr>
        <p:spPr>
          <a:xfrm>
            <a:off x="1563763" y="2231082"/>
            <a:ext cx="2292282" cy="2215991"/>
          </a:xfrm>
          <a:prstGeom prst="rect">
            <a:avLst/>
          </a:prstGeom>
          <a:noFill/>
        </p:spPr>
        <p:txBody>
          <a:bodyPr wrap="square" rtlCol="0">
            <a:spAutoFit/>
          </a:bodyPr>
          <a:lstStyle/>
          <a:p>
            <a:pPr algn="r"/>
            <a:r>
              <a:rPr lang="en-US" altLang="zh-CN" sz="13800" b="1" dirty="0">
                <a:solidFill>
                  <a:schemeClr val="bg1"/>
                </a:solidFill>
                <a:effectLst>
                  <a:outerShdw blurRad="38100" dist="38100" dir="2700000" algn="tl">
                    <a:srgbClr val="000000">
                      <a:alpha val="43137"/>
                    </a:srgbClr>
                  </a:outerShdw>
                </a:effectLst>
              </a:rPr>
              <a:t>01</a:t>
            </a:r>
            <a:endParaRPr lang="en-US" altLang="zh-CN" sz="13800" b="1" dirty="0">
              <a:solidFill>
                <a:schemeClr val="bg1"/>
              </a:solidFill>
              <a:effectLst>
                <a:outerShdw blurRad="38100" dist="38100" dir="2700000" algn="tl">
                  <a:srgbClr val="000000">
                    <a:alpha val="43137"/>
                  </a:srgbClr>
                </a:outerShdw>
              </a:effectLst>
            </a:endParaRPr>
          </a:p>
        </p:txBody>
      </p:sp>
      <p:sp>
        <p:nvSpPr>
          <p:cNvPr id="6" name="文本框 5"/>
          <p:cNvSpPr txBox="1"/>
          <p:nvPr/>
        </p:nvSpPr>
        <p:spPr>
          <a:xfrm>
            <a:off x="4154170" y="2536825"/>
            <a:ext cx="5407025" cy="1106805"/>
          </a:xfrm>
          <a:prstGeom prst="rect">
            <a:avLst/>
          </a:prstGeom>
          <a:noFill/>
        </p:spPr>
        <p:txBody>
          <a:bodyPr wrap="square" rtlCol="0">
            <a:spAutoFit/>
          </a:bodyPr>
          <a:lstStyle/>
          <a:p>
            <a:r>
              <a:rPr lang="zh-CN" altLang="en-US"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区块链的来源</a:t>
            </a:r>
            <a:endParaRPr lang="zh-CN" altLang="en-US"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9"/>
          <p:cNvSpPr txBox="1"/>
          <p:nvPr/>
        </p:nvSpPr>
        <p:spPr>
          <a:xfrm>
            <a:off x="1721511" y="2132694"/>
            <a:ext cx="4277891" cy="3138805"/>
          </a:xfrm>
          <a:prstGeom prst="rect">
            <a:avLst/>
          </a:prstGeom>
          <a:noFill/>
        </p:spPr>
        <p:txBody>
          <a:bodyPr wrap="square" lIns="0" tIns="0" rIns="0" bIns="0" rtlCol="0">
            <a:spAutoFit/>
          </a:bodyPr>
          <a:lstStyle/>
          <a:p>
            <a:pPr lvl="0" fontAlgn="auto">
              <a:lnSpc>
                <a:spcPct val="150000"/>
              </a:lnSpc>
            </a:pPr>
            <a:r>
              <a:rPr lang="zh-CN" altLang="en-US" kern="100" dirty="0">
                <a:solidFill>
                  <a:schemeClr val="bg1">
                    <a:lumMod val="95000"/>
                  </a:schemeClr>
                </a:solidFill>
                <a:cs typeface="+mn-ea"/>
                <a:sym typeface="+mn-lt"/>
              </a:rPr>
              <a:t>区块链只需要知道某个私钥持有者进行了交易，并不需要具体持有者信息。</a:t>
            </a:r>
            <a:endParaRPr lang="zh-CN" altLang="en-US" kern="100" dirty="0">
              <a:solidFill>
                <a:schemeClr val="bg1">
                  <a:lumMod val="95000"/>
                </a:schemeClr>
              </a:solidFill>
              <a:cs typeface="+mn-ea"/>
              <a:sym typeface="+mn-lt"/>
            </a:endParaRPr>
          </a:p>
          <a:p>
            <a:pPr lvl="0" fontAlgn="auto">
              <a:lnSpc>
                <a:spcPct val="150000"/>
              </a:lnSpc>
            </a:pPr>
            <a:r>
              <a:rPr lang="zh-CN" altLang="en-US" kern="100" dirty="0">
                <a:solidFill>
                  <a:schemeClr val="bg1">
                    <a:lumMod val="95000"/>
                  </a:schemeClr>
                </a:solidFill>
                <a:cs typeface="+mn-ea"/>
                <a:sym typeface="+mn-lt"/>
              </a:rPr>
              <a:t>另外，区块链上的信息是以加密形态存在，任何不相关的用户都无法从密文中读取到有用信息。</a:t>
            </a:r>
            <a:endParaRPr lang="zh-CN" altLang="en-US" kern="100" dirty="0">
              <a:solidFill>
                <a:schemeClr val="bg1">
                  <a:lumMod val="95000"/>
                </a:schemeClr>
              </a:solidFill>
              <a:cs typeface="+mn-ea"/>
              <a:sym typeface="+mn-lt"/>
            </a:endParaRPr>
          </a:p>
          <a:p>
            <a:pPr lvl="0" fontAlgn="auto">
              <a:lnSpc>
                <a:spcPct val="150000"/>
              </a:lnSpc>
            </a:pPr>
            <a:endParaRPr lang="zh-CN" altLang="en-US" kern="100" dirty="0">
              <a:solidFill>
                <a:schemeClr val="bg1">
                  <a:lumMod val="95000"/>
                </a:schemeClr>
              </a:solidFill>
              <a:cs typeface="+mn-ea"/>
              <a:sym typeface="+mn-lt"/>
            </a:endParaRPr>
          </a:p>
          <a:p>
            <a:pPr lvl="0" fontAlgn="auto">
              <a:lnSpc>
                <a:spcPct val="150000"/>
              </a:lnSpc>
            </a:pPr>
            <a:endParaRPr lang="zh-CN" altLang="en-US" sz="1400" kern="100" dirty="0">
              <a:solidFill>
                <a:schemeClr val="bg1">
                  <a:lumMod val="95000"/>
                </a:schemeClr>
              </a:solidFill>
              <a:cs typeface="+mn-ea"/>
              <a:sym typeface="+mn-lt"/>
            </a:endParaRPr>
          </a:p>
          <a:p>
            <a:pPr lvl="0" fontAlgn="auto">
              <a:lnSpc>
                <a:spcPct val="150000"/>
              </a:lnSpc>
            </a:pPr>
            <a:endParaRPr lang="zh-CN" altLang="en-US" sz="1400" kern="100" dirty="0">
              <a:solidFill>
                <a:schemeClr val="bg1">
                  <a:lumMod val="95000"/>
                </a:schemeClr>
              </a:solidFill>
              <a:latin typeface="微软雅黑 Light" panose="020B0502040204020203" charset="-122"/>
              <a:ea typeface="微软雅黑 Light" panose="020B0502040204020203" charset="-122"/>
              <a:cs typeface="+mn-ea"/>
              <a:sym typeface="+mn-lt"/>
            </a:endParaRPr>
          </a:p>
        </p:txBody>
      </p:sp>
      <p:sp>
        <p:nvSpPr>
          <p:cNvPr id="4" name="任意多边形 38"/>
          <p:cNvSpPr>
            <a:spLocks noChangeAspect="1"/>
          </p:cNvSpPr>
          <p:nvPr/>
        </p:nvSpPr>
        <p:spPr>
          <a:xfrm>
            <a:off x="1104900" y="1543685"/>
            <a:ext cx="5176520" cy="3395980"/>
          </a:xfrm>
          <a:custGeom>
            <a:avLst/>
            <a:gdLst>
              <a:gd name="connsiteX0" fmla="*/ 999243 w 5176630"/>
              <a:gd name="connsiteY0" fmla="*/ 0 h 2548338"/>
              <a:gd name="connsiteX1" fmla="*/ 1866900 w 5176630"/>
              <a:gd name="connsiteY1" fmla="*/ 0 h 2548338"/>
              <a:gd name="connsiteX2" fmla="*/ 2316348 w 5176630"/>
              <a:gd name="connsiteY2" fmla="*/ 0 h 2548338"/>
              <a:gd name="connsiteX3" fmla="*/ 2565930 w 5176630"/>
              <a:gd name="connsiteY3" fmla="*/ 0 h 2548338"/>
              <a:gd name="connsiteX4" fmla="*/ 2610700 w 5176630"/>
              <a:gd name="connsiteY4" fmla="*/ 0 h 2548338"/>
              <a:gd name="connsiteX5" fmla="*/ 2860282 w 5176630"/>
              <a:gd name="connsiteY5" fmla="*/ 0 h 2548338"/>
              <a:gd name="connsiteX6" fmla="*/ 3309730 w 5176630"/>
              <a:gd name="connsiteY6" fmla="*/ 0 h 2548338"/>
              <a:gd name="connsiteX7" fmla="*/ 4177387 w 5176630"/>
              <a:gd name="connsiteY7" fmla="*/ 0 h 2548338"/>
              <a:gd name="connsiteX8" fmla="*/ 4177387 w 5176630"/>
              <a:gd name="connsiteY8" fmla="*/ 1042 h 2548338"/>
              <a:gd name="connsiteX9" fmla="*/ 4326636 w 5176630"/>
              <a:gd name="connsiteY9" fmla="*/ 1042 h 2548338"/>
              <a:gd name="connsiteX10" fmla="*/ 4470026 w 5176630"/>
              <a:gd name="connsiteY10" fmla="*/ 38550 h 2548338"/>
              <a:gd name="connsiteX11" fmla="*/ 4569051 w 5176630"/>
              <a:gd name="connsiteY11" fmla="*/ 137527 h 2548338"/>
              <a:gd name="connsiteX12" fmla="*/ 5137436 w 5176630"/>
              <a:gd name="connsiteY12" fmla="*/ 1131441 h 2548338"/>
              <a:gd name="connsiteX13" fmla="*/ 5176630 w 5176630"/>
              <a:gd name="connsiteY13" fmla="*/ 1274171 h 2548338"/>
              <a:gd name="connsiteX14" fmla="*/ 5136401 w 5176630"/>
              <a:gd name="connsiteY14" fmla="*/ 1417945 h 2548338"/>
              <a:gd name="connsiteX15" fmla="*/ 4569051 w 5176630"/>
              <a:gd name="connsiteY15" fmla="*/ 2411860 h 2548338"/>
              <a:gd name="connsiteX16" fmla="*/ 4470026 w 5176630"/>
              <a:gd name="connsiteY16" fmla="*/ 2510835 h 2548338"/>
              <a:gd name="connsiteX17" fmla="*/ 4328699 w 5176630"/>
              <a:gd name="connsiteY17" fmla="*/ 2547297 h 2548338"/>
              <a:gd name="connsiteX18" fmla="*/ 4177387 w 5176630"/>
              <a:gd name="connsiteY18" fmla="*/ 2547297 h 2548338"/>
              <a:gd name="connsiteX19" fmla="*/ 4177387 w 5176630"/>
              <a:gd name="connsiteY19" fmla="*/ 2548338 h 2548338"/>
              <a:gd name="connsiteX20" fmla="*/ 3309730 w 5176630"/>
              <a:gd name="connsiteY20" fmla="*/ 2548338 h 2548338"/>
              <a:gd name="connsiteX21" fmla="*/ 2860282 w 5176630"/>
              <a:gd name="connsiteY21" fmla="*/ 2548338 h 2548338"/>
              <a:gd name="connsiteX22" fmla="*/ 2610700 w 5176630"/>
              <a:gd name="connsiteY22" fmla="*/ 2548338 h 2548338"/>
              <a:gd name="connsiteX23" fmla="*/ 2565930 w 5176630"/>
              <a:gd name="connsiteY23" fmla="*/ 2548338 h 2548338"/>
              <a:gd name="connsiteX24" fmla="*/ 2316348 w 5176630"/>
              <a:gd name="connsiteY24" fmla="*/ 2548338 h 2548338"/>
              <a:gd name="connsiteX25" fmla="*/ 1866900 w 5176630"/>
              <a:gd name="connsiteY25" fmla="*/ 2548338 h 2548338"/>
              <a:gd name="connsiteX26" fmla="*/ 999243 w 5176630"/>
              <a:gd name="connsiteY26" fmla="*/ 2548338 h 2548338"/>
              <a:gd name="connsiteX27" fmla="*/ 999243 w 5176630"/>
              <a:gd name="connsiteY27" fmla="*/ 2547297 h 2548338"/>
              <a:gd name="connsiteX28" fmla="*/ 847931 w 5176630"/>
              <a:gd name="connsiteY28" fmla="*/ 2547297 h 2548338"/>
              <a:gd name="connsiteX29" fmla="*/ 706604 w 5176630"/>
              <a:gd name="connsiteY29" fmla="*/ 2510835 h 2548338"/>
              <a:gd name="connsiteX30" fmla="*/ 607579 w 5176630"/>
              <a:gd name="connsiteY30" fmla="*/ 2411860 h 2548338"/>
              <a:gd name="connsiteX31" fmla="*/ 40229 w 5176630"/>
              <a:gd name="connsiteY31" fmla="*/ 1417945 h 2548338"/>
              <a:gd name="connsiteX32" fmla="*/ 0 w 5176630"/>
              <a:gd name="connsiteY32" fmla="*/ 1274171 h 2548338"/>
              <a:gd name="connsiteX33" fmla="*/ 39194 w 5176630"/>
              <a:gd name="connsiteY33" fmla="*/ 1131441 h 2548338"/>
              <a:gd name="connsiteX34" fmla="*/ 607579 w 5176630"/>
              <a:gd name="connsiteY34" fmla="*/ 137527 h 2548338"/>
              <a:gd name="connsiteX35" fmla="*/ 706604 w 5176630"/>
              <a:gd name="connsiteY35" fmla="*/ 38550 h 2548338"/>
              <a:gd name="connsiteX36" fmla="*/ 849994 w 5176630"/>
              <a:gd name="connsiteY36" fmla="*/ 1042 h 2548338"/>
              <a:gd name="connsiteX37" fmla="*/ 999243 w 5176630"/>
              <a:gd name="connsiteY37" fmla="*/ 1042 h 2548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176630" h="2548338">
                <a:moveTo>
                  <a:pt x="999243" y="0"/>
                </a:moveTo>
                <a:lnTo>
                  <a:pt x="1866900" y="0"/>
                </a:lnTo>
                <a:lnTo>
                  <a:pt x="2316348" y="0"/>
                </a:lnTo>
                <a:lnTo>
                  <a:pt x="2565930" y="0"/>
                </a:lnTo>
                <a:lnTo>
                  <a:pt x="2610700" y="0"/>
                </a:lnTo>
                <a:lnTo>
                  <a:pt x="2860282" y="0"/>
                </a:lnTo>
                <a:lnTo>
                  <a:pt x="3309730" y="0"/>
                </a:lnTo>
                <a:lnTo>
                  <a:pt x="4177387" y="0"/>
                </a:lnTo>
                <a:lnTo>
                  <a:pt x="4177387" y="1042"/>
                </a:lnTo>
                <a:lnTo>
                  <a:pt x="4326636" y="1042"/>
                </a:lnTo>
                <a:cubicBezTo>
                  <a:pt x="4375120" y="0"/>
                  <a:pt x="4424636" y="11461"/>
                  <a:pt x="4470026" y="38550"/>
                </a:cubicBezTo>
                <a:cubicBezTo>
                  <a:pt x="4512314" y="62513"/>
                  <a:pt x="4546358" y="96893"/>
                  <a:pt x="4569051" y="137527"/>
                </a:cubicBezTo>
                <a:lnTo>
                  <a:pt x="5137436" y="1131441"/>
                </a:lnTo>
                <a:cubicBezTo>
                  <a:pt x="5162189" y="1173113"/>
                  <a:pt x="5176630" y="1222078"/>
                  <a:pt x="5176630" y="1274171"/>
                </a:cubicBezTo>
                <a:cubicBezTo>
                  <a:pt x="5176630" y="1327307"/>
                  <a:pt x="5162189" y="1376272"/>
                  <a:pt x="5136401" y="1417945"/>
                </a:cubicBezTo>
                <a:lnTo>
                  <a:pt x="4569051" y="2411860"/>
                </a:lnTo>
                <a:cubicBezTo>
                  <a:pt x="4545328" y="2451450"/>
                  <a:pt x="4512314" y="2485831"/>
                  <a:pt x="4470026" y="2510835"/>
                </a:cubicBezTo>
                <a:cubicBezTo>
                  <a:pt x="4425666" y="2536877"/>
                  <a:pt x="4377185" y="2548338"/>
                  <a:pt x="4328699" y="2547297"/>
                </a:cubicBezTo>
                <a:lnTo>
                  <a:pt x="4177387" y="2547297"/>
                </a:lnTo>
                <a:lnTo>
                  <a:pt x="4177387" y="2548338"/>
                </a:lnTo>
                <a:lnTo>
                  <a:pt x="3309730" y="2548338"/>
                </a:lnTo>
                <a:lnTo>
                  <a:pt x="2860282" y="2548338"/>
                </a:lnTo>
                <a:lnTo>
                  <a:pt x="2610700" y="2548338"/>
                </a:lnTo>
                <a:lnTo>
                  <a:pt x="2565930" y="2548338"/>
                </a:lnTo>
                <a:lnTo>
                  <a:pt x="2316348" y="2548338"/>
                </a:lnTo>
                <a:lnTo>
                  <a:pt x="1866900" y="2548338"/>
                </a:lnTo>
                <a:lnTo>
                  <a:pt x="999243" y="2548338"/>
                </a:lnTo>
                <a:lnTo>
                  <a:pt x="999243" y="2547297"/>
                </a:lnTo>
                <a:lnTo>
                  <a:pt x="847931" y="2547297"/>
                </a:lnTo>
                <a:cubicBezTo>
                  <a:pt x="799445" y="2548338"/>
                  <a:pt x="750964" y="2536877"/>
                  <a:pt x="706604" y="2510835"/>
                </a:cubicBezTo>
                <a:cubicBezTo>
                  <a:pt x="664316" y="2485831"/>
                  <a:pt x="631302" y="2451450"/>
                  <a:pt x="607579" y="2411860"/>
                </a:cubicBezTo>
                <a:lnTo>
                  <a:pt x="40229" y="1417945"/>
                </a:lnTo>
                <a:cubicBezTo>
                  <a:pt x="14441" y="1376272"/>
                  <a:pt x="0" y="1327307"/>
                  <a:pt x="0" y="1274171"/>
                </a:cubicBezTo>
                <a:cubicBezTo>
                  <a:pt x="0" y="1222078"/>
                  <a:pt x="14441" y="1173113"/>
                  <a:pt x="39194" y="1131441"/>
                </a:cubicBezTo>
                <a:lnTo>
                  <a:pt x="607579" y="137527"/>
                </a:lnTo>
                <a:cubicBezTo>
                  <a:pt x="630272" y="96893"/>
                  <a:pt x="664316" y="62513"/>
                  <a:pt x="706604" y="38550"/>
                </a:cubicBezTo>
                <a:cubicBezTo>
                  <a:pt x="751994" y="11461"/>
                  <a:pt x="801510" y="0"/>
                  <a:pt x="849994" y="1042"/>
                </a:cubicBezTo>
                <a:lnTo>
                  <a:pt x="999243" y="1042"/>
                </a:lnTo>
                <a:close/>
              </a:path>
            </a:pathLst>
          </a:custGeom>
          <a:noFill/>
          <a:ln w="19050" cap="flat" cmpd="sng" algn="ctr">
            <a:solidFill>
              <a:schemeClr val="bg1"/>
            </a:solid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libri" panose="020F0502020204030204"/>
              <a:ea typeface="微软雅黑 Light" panose="020B0502040204020203" charset="-122"/>
              <a:cs typeface="+mn-cs"/>
            </a:endParaRPr>
          </a:p>
        </p:txBody>
      </p:sp>
      <p:sp>
        <p:nvSpPr>
          <p:cNvPr id="5" name="梯形 4"/>
          <p:cNvSpPr/>
          <p:nvPr/>
        </p:nvSpPr>
        <p:spPr>
          <a:xfrm>
            <a:off x="1974683" y="1378942"/>
            <a:ext cx="3437044" cy="159723"/>
          </a:xfrm>
          <a:prstGeom prst="trapezoid">
            <a:avLst>
              <a:gd name="adj" fmla="val 69111"/>
            </a:avLst>
          </a:prstGeom>
          <a:solidFill>
            <a:srgbClr val="19526C"/>
          </a:solidFill>
          <a:ln w="12700" cap="flat" cmpd="sng" algn="ctr">
            <a:solidFill>
              <a:srgbClr val="19526C"/>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Calibri" panose="020F0502020204030204"/>
              <a:ea typeface="微软雅黑 Light" panose="020B0502040204020203" charset="-122"/>
              <a:cs typeface="+mn-cs"/>
            </a:endParaRPr>
          </a:p>
        </p:txBody>
      </p:sp>
      <p:sp>
        <p:nvSpPr>
          <p:cNvPr id="6" name="任意多边形 29"/>
          <p:cNvSpPr>
            <a:spLocks noChangeAspect="1"/>
          </p:cNvSpPr>
          <p:nvPr/>
        </p:nvSpPr>
        <p:spPr>
          <a:xfrm>
            <a:off x="2082633" y="1378942"/>
            <a:ext cx="3221144" cy="662888"/>
          </a:xfrm>
          <a:custGeom>
            <a:avLst/>
            <a:gdLst>
              <a:gd name="connsiteX0" fmla="*/ 0 w 2490601"/>
              <a:gd name="connsiteY0" fmla="*/ 0 h 462588"/>
              <a:gd name="connsiteX1" fmla="*/ 2490601 w 2490601"/>
              <a:gd name="connsiteY1" fmla="*/ 0 h 462588"/>
              <a:gd name="connsiteX2" fmla="*/ 2489665 w 2490601"/>
              <a:gd name="connsiteY2" fmla="*/ 3346 h 462588"/>
              <a:gd name="connsiteX3" fmla="*/ 2259169 w 2490601"/>
              <a:gd name="connsiteY3" fmla="*/ 407142 h 462588"/>
              <a:gd name="connsiteX4" fmla="*/ 2218938 w 2490601"/>
              <a:gd name="connsiteY4" fmla="*/ 447352 h 462588"/>
              <a:gd name="connsiteX5" fmla="*/ 2161522 w 2490601"/>
              <a:gd name="connsiteY5" fmla="*/ 462165 h 462588"/>
              <a:gd name="connsiteX6" fmla="*/ 2100049 w 2490601"/>
              <a:gd name="connsiteY6" fmla="*/ 462165 h 462588"/>
              <a:gd name="connsiteX7" fmla="*/ 2100049 w 2490601"/>
              <a:gd name="connsiteY7" fmla="*/ 462588 h 462588"/>
              <a:gd name="connsiteX8" fmla="*/ 1445367 w 2490601"/>
              <a:gd name="connsiteY8" fmla="*/ 462588 h 462588"/>
              <a:gd name="connsiteX9" fmla="*/ 1343970 w 2490601"/>
              <a:gd name="connsiteY9" fmla="*/ 462588 h 462588"/>
              <a:gd name="connsiteX10" fmla="*/ 1146632 w 2490601"/>
              <a:gd name="connsiteY10" fmla="*/ 462588 h 462588"/>
              <a:gd name="connsiteX11" fmla="*/ 1045235 w 2490601"/>
              <a:gd name="connsiteY11" fmla="*/ 462588 h 462588"/>
              <a:gd name="connsiteX12" fmla="*/ 390553 w 2490601"/>
              <a:gd name="connsiteY12" fmla="*/ 462588 h 462588"/>
              <a:gd name="connsiteX13" fmla="*/ 390553 w 2490601"/>
              <a:gd name="connsiteY13" fmla="*/ 462165 h 462588"/>
              <a:gd name="connsiteX14" fmla="*/ 329080 w 2490601"/>
              <a:gd name="connsiteY14" fmla="*/ 462165 h 462588"/>
              <a:gd name="connsiteX15" fmla="*/ 271663 w 2490601"/>
              <a:gd name="connsiteY15" fmla="*/ 447352 h 462588"/>
              <a:gd name="connsiteX16" fmla="*/ 231432 w 2490601"/>
              <a:gd name="connsiteY16" fmla="*/ 407142 h 462588"/>
              <a:gd name="connsiteX17" fmla="*/ 937 w 2490601"/>
              <a:gd name="connsiteY17" fmla="*/ 3346 h 462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90601" h="462588">
                <a:moveTo>
                  <a:pt x="0" y="0"/>
                </a:moveTo>
                <a:lnTo>
                  <a:pt x="2490601" y="0"/>
                </a:lnTo>
                <a:lnTo>
                  <a:pt x="2489665" y="3346"/>
                </a:lnTo>
                <a:lnTo>
                  <a:pt x="2259169" y="407142"/>
                </a:lnTo>
                <a:cubicBezTo>
                  <a:pt x="2249531" y="423226"/>
                  <a:pt x="2236118" y="437194"/>
                  <a:pt x="2218938" y="447352"/>
                </a:cubicBezTo>
                <a:cubicBezTo>
                  <a:pt x="2200916" y="457932"/>
                  <a:pt x="2181220" y="462588"/>
                  <a:pt x="2161522" y="462165"/>
                </a:cubicBezTo>
                <a:lnTo>
                  <a:pt x="2100049" y="462165"/>
                </a:lnTo>
                <a:lnTo>
                  <a:pt x="2100049" y="462588"/>
                </a:lnTo>
                <a:lnTo>
                  <a:pt x="1445367" y="462588"/>
                </a:lnTo>
                <a:lnTo>
                  <a:pt x="1343970" y="462588"/>
                </a:lnTo>
                <a:lnTo>
                  <a:pt x="1146632" y="462588"/>
                </a:lnTo>
                <a:lnTo>
                  <a:pt x="1045235" y="462588"/>
                </a:lnTo>
                <a:lnTo>
                  <a:pt x="390553" y="462588"/>
                </a:lnTo>
                <a:lnTo>
                  <a:pt x="390553" y="462165"/>
                </a:lnTo>
                <a:lnTo>
                  <a:pt x="329080" y="462165"/>
                </a:lnTo>
                <a:cubicBezTo>
                  <a:pt x="309381" y="462588"/>
                  <a:pt x="289685" y="457932"/>
                  <a:pt x="271663" y="447352"/>
                </a:cubicBezTo>
                <a:cubicBezTo>
                  <a:pt x="254483" y="437194"/>
                  <a:pt x="241070" y="423226"/>
                  <a:pt x="231432" y="407142"/>
                </a:cubicBezTo>
                <a:lnTo>
                  <a:pt x="937" y="3346"/>
                </a:lnTo>
                <a:close/>
              </a:path>
            </a:pathLst>
          </a:custGeom>
          <a:solidFill>
            <a:schemeClr val="bg1"/>
          </a:solidFill>
          <a:ln>
            <a:solidFill>
              <a:schemeClr val="bg1"/>
            </a:solidFill>
          </a:ln>
          <a:effectLst>
            <a:outerShdw blurRad="5080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algn="ctr"/>
            <a:endParaRPr lang="zh-CN" altLang="en-US" sz="1800">
              <a:solidFill>
                <a:schemeClr val="lt1"/>
              </a:solidFill>
            </a:endParaRPr>
          </a:p>
        </p:txBody>
      </p:sp>
      <p:sp>
        <p:nvSpPr>
          <p:cNvPr id="7" name="TextBox 30"/>
          <p:cNvSpPr txBox="1"/>
          <p:nvPr/>
        </p:nvSpPr>
        <p:spPr>
          <a:xfrm>
            <a:off x="2430145" y="1487170"/>
            <a:ext cx="2343150" cy="430530"/>
          </a:xfrm>
          <a:prstGeom prst="rect">
            <a:avLst/>
          </a:prstGeom>
          <a:noFill/>
        </p:spPr>
        <p:txBody>
          <a:bodyPr wrap="square" lIns="0" tIns="0" rIns="0" bIns="0" rtlCol="0">
            <a:spAutoFit/>
          </a:bodyPr>
          <a:lstStyle/>
          <a:p>
            <a:pPr algn="ctr"/>
            <a:r>
              <a:rPr lang="zh-CN" altLang="en-US" sz="2800" b="1" dirty="0">
                <a:latin typeface="微软雅黑" panose="020B0503020204020204" charset="-122"/>
                <a:ea typeface="微软雅黑" panose="020B0503020204020204" charset="-122"/>
              </a:rPr>
              <a:t>隐私安全保障</a:t>
            </a:r>
            <a:endParaRPr lang="zh-CN" altLang="en-US" sz="2800" b="1" dirty="0">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827851" y="1918324"/>
            <a:ext cx="4532026" cy="3021351"/>
          </a:xfrm>
          <a:prstGeom prst="snip2DiagRect">
            <a:avLst/>
          </a:prstGeom>
          <a:ln w="76200">
            <a:solidFill>
              <a:schemeClr val="bg1"/>
            </a:solidFill>
          </a:ln>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inVertical)">
                                      <p:cBhvr>
                                        <p:cTn id="19" dur="500"/>
                                        <p:tgtEl>
                                          <p:spTgt spid="7"/>
                                        </p:tgtEl>
                                      </p:cBhvr>
                                    </p:animEffect>
                                  </p:childTnLst>
                                </p:cTn>
                              </p:par>
                              <p:par>
                                <p:cTn id="20" presetID="12" presetClass="entr" presetSubtype="4" fill="hold" grpId="0" nodeType="withEffect">
                                  <p:stCondLst>
                                    <p:cond delay="0"/>
                                  </p:stCondLst>
                                  <p:iterate type="lt">
                                    <p:tmPct val="4000"/>
                                  </p:iterate>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p:tgtEl>
                                          <p:spTgt spid="3"/>
                                        </p:tgtEl>
                                        <p:attrNameLst>
                                          <p:attrName>ppt_y</p:attrName>
                                        </p:attrNameLst>
                                      </p:cBhvr>
                                      <p:tavLst>
                                        <p:tav tm="0">
                                          <p:val>
                                            <p:strVal val="#ppt_y+#ppt_h*1.125000"/>
                                          </p:val>
                                        </p:tav>
                                        <p:tav tm="100000">
                                          <p:val>
                                            <p:strVal val="#ppt_y"/>
                                          </p:val>
                                        </p:tav>
                                      </p:tavLst>
                                    </p:anim>
                                    <p:animEffect transition="in" filter="wipe(up)">
                                      <p:cBhvr>
                                        <p:cTn id="23" dur="500"/>
                                        <p:tgtEl>
                                          <p:spTgt spid="3"/>
                                        </p:tgtEl>
                                      </p:cBhvr>
                                    </p:animEffect>
                                  </p:childTnLst>
                                </p:cTn>
                              </p:par>
                            </p:childTnLst>
                          </p:cTn>
                        </p:par>
                        <p:par>
                          <p:cTn id="24" fill="hold">
                            <p:stCondLst>
                              <p:cond delay="2980"/>
                            </p:stCondLst>
                            <p:childTnLst>
                              <p:par>
                                <p:cTn id="25" presetID="5" presetClass="entr" presetSubtype="10" fill="hold" nodeType="afterEffect">
                                  <p:stCondLst>
                                    <p:cond delay="0"/>
                                  </p:stCondLst>
                                  <p:childTnLst>
                                    <p:set>
                                      <p:cBhvr>
                                        <p:cTn id="26" dur="1000" fill="hold">
                                          <p:stCondLst>
                                            <p:cond delay="0"/>
                                          </p:stCondLst>
                                        </p:cTn>
                                        <p:tgtEl>
                                          <p:spTgt spid="12"/>
                                        </p:tgtEl>
                                        <p:attrNameLst>
                                          <p:attrName>style.visibility</p:attrName>
                                        </p:attrNameLst>
                                      </p:cBhvr>
                                      <p:to>
                                        <p:strVal val="visible"/>
                                      </p:to>
                                    </p:set>
                                    <p:animEffect transition="in" filter="checkerboard(across)">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bldLvl="0" animBg="1"/>
      <p:bldP spid="5" grpId="0" bldLvl="0" animBg="1"/>
      <p:bldP spid="6" grpId="0" bldLvl="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6932"/>
          <a:stretch>
            <a:fillRect/>
          </a:stretch>
        </p:blipFill>
        <p:spPr>
          <a:xfrm flipH="1">
            <a:off x="0" y="283"/>
            <a:ext cx="12192000" cy="6857433"/>
          </a:xfrm>
          <a:prstGeom prst="rect">
            <a:avLst/>
          </a:prstGeom>
        </p:spPr>
      </p:pic>
      <p:sp>
        <p:nvSpPr>
          <p:cNvPr id="5" name="文本框 4"/>
          <p:cNvSpPr txBox="1"/>
          <p:nvPr/>
        </p:nvSpPr>
        <p:spPr>
          <a:xfrm>
            <a:off x="1563763" y="2231082"/>
            <a:ext cx="2292282" cy="2215991"/>
          </a:xfrm>
          <a:prstGeom prst="rect">
            <a:avLst/>
          </a:prstGeom>
          <a:noFill/>
        </p:spPr>
        <p:txBody>
          <a:bodyPr wrap="square" rtlCol="0">
            <a:spAutoFit/>
          </a:bodyPr>
          <a:lstStyle/>
          <a:p>
            <a:pPr algn="r"/>
            <a:r>
              <a:rPr lang="en-US" altLang="zh-CN" sz="13800" b="1" dirty="0">
                <a:solidFill>
                  <a:schemeClr val="bg1"/>
                </a:solidFill>
                <a:effectLst>
                  <a:outerShdw blurRad="38100" dist="38100" dir="2700000" algn="tl">
                    <a:srgbClr val="000000">
                      <a:alpha val="43137"/>
                    </a:srgbClr>
                  </a:outerShdw>
                </a:effectLst>
              </a:rPr>
              <a:t>04</a:t>
            </a:r>
            <a:endParaRPr lang="en-US" altLang="zh-CN" sz="13800" b="1" dirty="0">
              <a:solidFill>
                <a:schemeClr val="bg1"/>
              </a:solidFill>
              <a:effectLst>
                <a:outerShdw blurRad="38100" dist="38100" dir="2700000" algn="tl">
                  <a:srgbClr val="000000">
                    <a:alpha val="43137"/>
                  </a:srgbClr>
                </a:outerShdw>
              </a:effectLst>
            </a:endParaRPr>
          </a:p>
        </p:txBody>
      </p:sp>
      <p:sp>
        <p:nvSpPr>
          <p:cNvPr id="6" name="文本框 5"/>
          <p:cNvSpPr txBox="1"/>
          <p:nvPr/>
        </p:nvSpPr>
        <p:spPr>
          <a:xfrm>
            <a:off x="4154170" y="2536825"/>
            <a:ext cx="5655945" cy="2122805"/>
          </a:xfrm>
          <a:prstGeom prst="rect">
            <a:avLst/>
          </a:prstGeom>
          <a:noFill/>
        </p:spPr>
        <p:txBody>
          <a:bodyPr wrap="square" rtlCol="0">
            <a:spAutoFit/>
          </a:bodyPr>
          <a:lstStyle/>
          <a:p>
            <a:r>
              <a:rPr lang="zh-CN" altLang="en-US"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区块链的应用案例</a:t>
            </a:r>
            <a:r>
              <a:rPr lang="en-US" altLang="zh-CN"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a:t>
            </a:r>
            <a:r>
              <a:rPr lang="zh-CN" altLang="en-US"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跨境清算</a:t>
            </a:r>
            <a:endParaRPr lang="zh-CN" altLang="en-US"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38020" y="1200150"/>
            <a:ext cx="1605280" cy="521970"/>
          </a:xfrm>
          <a:prstGeom prst="rect">
            <a:avLst/>
          </a:prstGeom>
          <a:noFill/>
        </p:spPr>
        <p:txBody>
          <a:bodyPr wrap="none" rtlCol="0">
            <a:spAutoFit/>
          </a:bodyPr>
          <a:p>
            <a:r>
              <a:rPr lang="zh-CN" altLang="en-US" sz="2800">
                <a:solidFill>
                  <a:schemeClr val="bg1"/>
                </a:solidFill>
              </a:rPr>
              <a:t>业务场景</a:t>
            </a:r>
            <a:endParaRPr lang="zh-CN" altLang="en-US" sz="2800">
              <a:solidFill>
                <a:schemeClr val="bg1"/>
              </a:solidFill>
            </a:endParaRPr>
          </a:p>
        </p:txBody>
      </p:sp>
      <p:sp>
        <p:nvSpPr>
          <p:cNvPr id="6" name="文本框 5"/>
          <p:cNvSpPr txBox="1"/>
          <p:nvPr/>
        </p:nvSpPr>
        <p:spPr>
          <a:xfrm>
            <a:off x="2252345" y="1929130"/>
            <a:ext cx="5462270" cy="2999740"/>
          </a:xfrm>
          <a:prstGeom prst="rect">
            <a:avLst/>
          </a:prstGeom>
          <a:noFill/>
        </p:spPr>
        <p:txBody>
          <a:bodyPr wrap="square" rtlCol="0">
            <a:spAutoFit/>
          </a:bodyPr>
          <a:p>
            <a:pPr fontAlgn="auto">
              <a:lnSpc>
                <a:spcPct val="150000"/>
              </a:lnSpc>
            </a:pPr>
            <a:r>
              <a:rPr lang="en-US" altLang="zh-CN">
                <a:solidFill>
                  <a:schemeClr val="bg1"/>
                </a:solidFill>
              </a:rPr>
              <a:t>        </a:t>
            </a:r>
            <a:r>
              <a:rPr lang="zh-CN" altLang="en-US">
                <a:solidFill>
                  <a:schemeClr val="bg1"/>
                </a:solidFill>
              </a:rPr>
              <a:t>商业银行开展跨境结算业务有两种操作模式，代理模式和清算模式。</a:t>
            </a:r>
            <a:endParaRPr lang="zh-CN" altLang="en-US">
              <a:solidFill>
                <a:schemeClr val="bg1"/>
              </a:solidFill>
            </a:endParaRPr>
          </a:p>
          <a:p>
            <a:pPr fontAlgn="auto">
              <a:lnSpc>
                <a:spcPct val="150000"/>
              </a:lnSpc>
            </a:pPr>
            <a:r>
              <a:rPr lang="zh-CN" altLang="en-US">
                <a:solidFill>
                  <a:schemeClr val="bg1"/>
                </a:solidFill>
              </a:rPr>
              <a:t>        所谓代理模式，主要是指中资行委托外资行作为其海外的代理行，境外企业在中资企业的委托行开设人民币账户的模式；而清算模式主要是在指在中资行境内总行和境外分支行之间进行的业务，即境外企业在中资行境外分行开设人民币账户。 </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000"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ppt_x"/>
                                          </p:val>
                                        </p:tav>
                                        <p:tav tm="100000">
                                          <p:val>
                                            <p:strVal val="#ppt_x"/>
                                          </p:val>
                                        </p:tav>
                                      </p:tavLst>
                                    </p:anim>
                                    <p:anim calcmode="lin" valueType="num">
                                      <p:cBhvr additive="base">
                                        <p:cTn id="13"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38020" y="1200150"/>
            <a:ext cx="1605280" cy="521970"/>
          </a:xfrm>
          <a:prstGeom prst="rect">
            <a:avLst/>
          </a:prstGeom>
          <a:noFill/>
        </p:spPr>
        <p:txBody>
          <a:bodyPr wrap="none" rtlCol="0">
            <a:spAutoFit/>
          </a:bodyPr>
          <a:p>
            <a:r>
              <a:rPr lang="zh-CN" altLang="en-US" sz="2800">
                <a:solidFill>
                  <a:schemeClr val="bg1"/>
                </a:solidFill>
              </a:rPr>
              <a:t>业务场景</a:t>
            </a:r>
            <a:endParaRPr lang="zh-CN" altLang="en-US" sz="2800">
              <a:solidFill>
                <a:schemeClr val="bg1"/>
              </a:solidFill>
            </a:endParaRPr>
          </a:p>
        </p:txBody>
      </p:sp>
      <p:sp>
        <p:nvSpPr>
          <p:cNvPr id="6" name="文本框 5"/>
          <p:cNvSpPr txBox="1"/>
          <p:nvPr/>
        </p:nvSpPr>
        <p:spPr>
          <a:xfrm>
            <a:off x="2252345" y="1929130"/>
            <a:ext cx="5462270" cy="1753235"/>
          </a:xfrm>
          <a:prstGeom prst="rect">
            <a:avLst/>
          </a:prstGeom>
          <a:noFill/>
        </p:spPr>
        <p:txBody>
          <a:bodyPr wrap="square" rtlCol="0">
            <a:spAutoFit/>
          </a:bodyPr>
          <a:p>
            <a:pPr fontAlgn="auto">
              <a:lnSpc>
                <a:spcPct val="150000"/>
              </a:lnSpc>
            </a:pPr>
            <a:r>
              <a:rPr lang="en-US" altLang="zh-CN">
                <a:solidFill>
                  <a:schemeClr val="bg1"/>
                </a:solidFill>
              </a:rPr>
              <a:t>        </a:t>
            </a:r>
            <a:r>
              <a:rPr lang="zh-CN" altLang="en-US">
                <a:solidFill>
                  <a:schemeClr val="bg1"/>
                </a:solidFill>
              </a:rPr>
              <a:t>在跨境清算场景中，平时用户可见的流程仅为：前往金融机构填写申请表并支付费用。但是其实中间有一串冗长的流程，如下图所示：</a:t>
            </a:r>
            <a:endParaRPr lang="zh-CN" altLang="en-US">
              <a:solidFill>
                <a:schemeClr val="bg1"/>
              </a:solidFill>
            </a:endParaRPr>
          </a:p>
          <a:p>
            <a:pPr fontAlgn="auto">
              <a:lnSpc>
                <a:spcPct val="150000"/>
              </a:lnSpc>
            </a:pPr>
            <a:r>
              <a:rPr lang="zh-CN" altLang="en-US">
                <a:solidFill>
                  <a:schemeClr val="bg1"/>
                </a:solidFill>
              </a:rPr>
              <a:t>        </a:t>
            </a:r>
            <a:endParaRPr lang="zh-CN" altLang="en-US">
              <a:solidFill>
                <a:schemeClr val="bg1"/>
              </a:solidFill>
            </a:endParaRPr>
          </a:p>
        </p:txBody>
      </p:sp>
      <p:pic>
        <p:nvPicPr>
          <p:cNvPr id="2" name="图片 1" descr="kuajing"/>
          <p:cNvPicPr>
            <a:picLocks noChangeAspect="1"/>
          </p:cNvPicPr>
          <p:nvPr/>
        </p:nvPicPr>
        <p:blipFill>
          <a:blip r:embed="rId1"/>
          <a:stretch>
            <a:fillRect/>
          </a:stretch>
        </p:blipFill>
        <p:spPr>
          <a:xfrm>
            <a:off x="2252345" y="3826510"/>
            <a:ext cx="6524625" cy="828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000"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ppt_x"/>
                                          </p:val>
                                        </p:tav>
                                        <p:tav tm="100000">
                                          <p:val>
                                            <p:strVal val="#ppt_x"/>
                                          </p:val>
                                        </p:tav>
                                      </p:tavLst>
                                    </p:anim>
                                    <p:anim calcmode="lin" valueType="num">
                                      <p:cBhvr additive="base">
                                        <p:cTn id="13" dur="10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000"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ppt_x"/>
                                          </p:val>
                                        </p:tav>
                                        <p:tav tm="100000">
                                          <p:val>
                                            <p:strVal val="#ppt_x"/>
                                          </p:val>
                                        </p:tav>
                                      </p:tavLst>
                                    </p:anim>
                                    <p:anim calcmode="lin" valueType="num">
                                      <p:cBhvr additive="base">
                                        <p:cTn id="1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38020" y="1200150"/>
            <a:ext cx="3383280" cy="521970"/>
          </a:xfrm>
          <a:prstGeom prst="rect">
            <a:avLst/>
          </a:prstGeom>
          <a:noFill/>
        </p:spPr>
        <p:txBody>
          <a:bodyPr wrap="none" rtlCol="0">
            <a:spAutoFit/>
          </a:bodyPr>
          <a:p>
            <a:r>
              <a:rPr lang="zh-CN" altLang="en-US" sz="2800">
                <a:solidFill>
                  <a:schemeClr val="bg1"/>
                </a:solidFill>
              </a:rPr>
              <a:t>行业现状和业务痛点</a:t>
            </a:r>
            <a:endParaRPr lang="zh-CN" altLang="en-US" sz="2800">
              <a:solidFill>
                <a:schemeClr val="bg1"/>
              </a:solidFill>
            </a:endParaRPr>
          </a:p>
        </p:txBody>
      </p:sp>
      <p:sp>
        <p:nvSpPr>
          <p:cNvPr id="6" name="文本框 5"/>
          <p:cNvSpPr txBox="1"/>
          <p:nvPr/>
        </p:nvSpPr>
        <p:spPr>
          <a:xfrm>
            <a:off x="2252345" y="1929130"/>
            <a:ext cx="5462270" cy="2584450"/>
          </a:xfrm>
          <a:prstGeom prst="rect">
            <a:avLst/>
          </a:prstGeom>
          <a:noFill/>
        </p:spPr>
        <p:txBody>
          <a:bodyPr wrap="square" rtlCol="0">
            <a:spAutoFit/>
          </a:bodyPr>
          <a:p>
            <a:pPr fontAlgn="auto">
              <a:lnSpc>
                <a:spcPct val="150000"/>
              </a:lnSpc>
            </a:pPr>
            <a:r>
              <a:rPr lang="en-US" altLang="zh-CN">
                <a:solidFill>
                  <a:schemeClr val="bg1"/>
                </a:solidFill>
              </a:rPr>
              <a:t>        </a:t>
            </a:r>
            <a:r>
              <a:rPr lang="zh-CN" altLang="en-US">
                <a:solidFill>
                  <a:schemeClr val="bg1"/>
                </a:solidFill>
              </a:rPr>
              <a:t>现状：每个环节需要大量的人工核查，成本高、耗时长。不同的金融机构对于客户信息的真实性控制有限，也会遇到共享的安全问题，这就需要全流程逐个机构、逐笔交易的信息确认，导致效率低，差错率高。</a:t>
            </a:r>
            <a:endParaRPr lang="zh-CN" altLang="en-US">
              <a:solidFill>
                <a:schemeClr val="bg1"/>
              </a:solidFill>
            </a:endParaRPr>
          </a:p>
          <a:p>
            <a:pPr fontAlgn="auto">
              <a:lnSpc>
                <a:spcPct val="150000"/>
              </a:lnSpc>
            </a:pPr>
            <a:r>
              <a:rPr lang="zh-CN" altLang="en-US">
                <a:solidFill>
                  <a:schemeClr val="bg1"/>
                </a:solidFill>
              </a:rPr>
              <a:t>       痛点：效率低、成本高、交易不透明。</a:t>
            </a:r>
            <a:r>
              <a:rPr lang="zh-CN" altLang="en-US">
                <a:solidFill>
                  <a:schemeClr val="bg1"/>
                </a:solidFill>
              </a:rPr>
              <a:t> </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000"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ppt_x"/>
                                          </p:val>
                                        </p:tav>
                                        <p:tav tm="100000">
                                          <p:val>
                                            <p:strVal val="#ppt_x"/>
                                          </p:val>
                                        </p:tav>
                                      </p:tavLst>
                                    </p:anim>
                                    <p:anim calcmode="lin" valueType="num">
                                      <p:cBhvr additive="base">
                                        <p:cTn id="13"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38020" y="1200150"/>
            <a:ext cx="3738880" cy="521970"/>
          </a:xfrm>
          <a:prstGeom prst="rect">
            <a:avLst/>
          </a:prstGeom>
          <a:noFill/>
        </p:spPr>
        <p:txBody>
          <a:bodyPr wrap="none" rtlCol="0">
            <a:spAutoFit/>
          </a:bodyPr>
          <a:p>
            <a:r>
              <a:rPr lang="zh-CN" altLang="en-US" sz="2800">
                <a:solidFill>
                  <a:schemeClr val="bg1"/>
                </a:solidFill>
              </a:rPr>
              <a:t>基于区块链的解决方案</a:t>
            </a:r>
            <a:endParaRPr lang="zh-CN" altLang="en-US" sz="2800">
              <a:solidFill>
                <a:schemeClr val="bg1"/>
              </a:solidFill>
            </a:endParaRPr>
          </a:p>
        </p:txBody>
      </p:sp>
      <p:sp>
        <p:nvSpPr>
          <p:cNvPr id="6" name="文本框 5"/>
          <p:cNvSpPr txBox="1"/>
          <p:nvPr/>
        </p:nvSpPr>
        <p:spPr>
          <a:xfrm>
            <a:off x="2252345" y="1929130"/>
            <a:ext cx="5462270" cy="1337945"/>
          </a:xfrm>
          <a:prstGeom prst="rect">
            <a:avLst/>
          </a:prstGeom>
          <a:noFill/>
        </p:spPr>
        <p:txBody>
          <a:bodyPr wrap="square" rtlCol="0">
            <a:spAutoFit/>
          </a:bodyPr>
          <a:p>
            <a:pPr fontAlgn="auto">
              <a:lnSpc>
                <a:spcPct val="150000"/>
              </a:lnSpc>
            </a:pPr>
            <a:r>
              <a:rPr lang="en-US" altLang="zh-CN">
                <a:solidFill>
                  <a:schemeClr val="bg1"/>
                </a:solidFill>
              </a:rPr>
              <a:t>       </a:t>
            </a:r>
            <a:r>
              <a:rPr lang="zh-CN" altLang="en-US">
                <a:solidFill>
                  <a:schemeClr val="bg1"/>
                </a:solidFill>
              </a:rPr>
              <a:t>基于区块链平台的银行清算是网状结构。如下图：</a:t>
            </a:r>
            <a:endParaRPr lang="zh-CN" altLang="en-US">
              <a:solidFill>
                <a:schemeClr val="bg1"/>
              </a:solidFill>
            </a:endParaRPr>
          </a:p>
          <a:p>
            <a:pPr fontAlgn="auto">
              <a:lnSpc>
                <a:spcPct val="150000"/>
              </a:lnSpc>
            </a:pPr>
            <a:r>
              <a:rPr lang="zh-CN" altLang="en-US">
                <a:solidFill>
                  <a:schemeClr val="bg1"/>
                </a:solidFill>
              </a:rPr>
              <a:t>每个节点之间相互约束建立信任，并且每个节点都记录了所有交易的数据，具有不可抵赖性。</a:t>
            </a:r>
            <a:r>
              <a:rPr lang="zh-CN" altLang="en-US">
                <a:solidFill>
                  <a:schemeClr val="bg1"/>
                </a:solidFill>
              </a:rPr>
              <a:t> </a:t>
            </a:r>
            <a:endParaRPr lang="zh-CN" altLang="en-US">
              <a:solidFill>
                <a:schemeClr val="bg1"/>
              </a:solidFill>
            </a:endParaRPr>
          </a:p>
        </p:txBody>
      </p:sp>
      <p:pic>
        <p:nvPicPr>
          <p:cNvPr id="2" name="图片 1" descr="qingsuan"/>
          <p:cNvPicPr>
            <a:picLocks noChangeAspect="1"/>
          </p:cNvPicPr>
          <p:nvPr/>
        </p:nvPicPr>
        <p:blipFill>
          <a:blip r:embed="rId1"/>
          <a:stretch>
            <a:fillRect/>
          </a:stretch>
        </p:blipFill>
        <p:spPr>
          <a:xfrm>
            <a:off x="3845560" y="3528695"/>
            <a:ext cx="2607310" cy="24682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000"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000"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ppt_x"/>
                                          </p:val>
                                        </p:tav>
                                        <p:tav tm="100000">
                                          <p:val>
                                            <p:strVal val="#ppt_x"/>
                                          </p:val>
                                        </p:tav>
                                      </p:tavLst>
                                    </p:anim>
                                    <p:anim calcmode="lin" valueType="num">
                                      <p:cBhvr additive="base">
                                        <p:cTn id="13" dur="1000" fill="hold"/>
                                        <p:tgtEl>
                                          <p:spTgt spid="6"/>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fill="hold" nodeType="afterEffect">
                                  <p:stCondLst>
                                    <p:cond delay="0"/>
                                  </p:stCondLst>
                                  <p:childTnLst>
                                    <p:set>
                                      <p:cBhvr>
                                        <p:cTn id="16" dur="1000" fill="hold">
                                          <p:stCondLst>
                                            <p:cond delay="0"/>
                                          </p:stCondLst>
                                        </p:cTn>
                                        <p:tgtEl>
                                          <p:spTgt spid="2"/>
                                        </p:tgtEl>
                                        <p:attrNameLst>
                                          <p:attrName>style.visibility</p:attrName>
                                        </p:attrNameLst>
                                      </p:cBhvr>
                                      <p:to>
                                        <p:strVal val="visible"/>
                                      </p:to>
                                    </p:set>
                                    <p:anim calcmode="lin" valueType="num">
                                      <p:cBhvr additive="base">
                                        <p:cTn id="17" dur="1000" fill="hold"/>
                                        <p:tgtEl>
                                          <p:spTgt spid="2"/>
                                        </p:tgtEl>
                                        <p:attrNameLst>
                                          <p:attrName>ppt_x</p:attrName>
                                        </p:attrNameLst>
                                      </p:cBhvr>
                                      <p:tavLst>
                                        <p:tav tm="0">
                                          <p:val>
                                            <p:strVal val="#ppt_x"/>
                                          </p:val>
                                        </p:tav>
                                        <p:tav tm="100000">
                                          <p:val>
                                            <p:strVal val="#ppt_x"/>
                                          </p:val>
                                        </p:tav>
                                      </p:tavLst>
                                    </p:anim>
                                    <p:anim calcmode="lin" valueType="num">
                                      <p:cBhvr additive="base">
                                        <p:cTn id="1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 3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31" y="32668"/>
            <a:ext cx="12190992" cy="6857433"/>
          </a:xfrm>
          <a:prstGeom prst="rect">
            <a:avLst/>
          </a:prstGeom>
        </p:spPr>
      </p:pic>
      <p:pic>
        <p:nvPicPr>
          <p:cNvPr id="7" name="图片 6"/>
          <p:cNvPicPr>
            <a:picLocks noChangeAspect="1"/>
          </p:cNvPicPr>
          <p:nvPr/>
        </p:nvPicPr>
        <p:blipFill rotWithShape="1">
          <a:blip r:embed="rId2">
            <a:extLst>
              <a:ext uri="{28A0092B-C50C-407E-A947-70E740481C1C}">
                <a14:useLocalDpi xmlns:a14="http://schemas.microsoft.com/office/drawing/2010/main" val="0"/>
              </a:ext>
            </a:extLst>
          </a:blip>
          <a:srcRect t="52223" r="41770"/>
          <a:stretch>
            <a:fillRect/>
          </a:stretch>
        </p:blipFill>
        <p:spPr>
          <a:xfrm>
            <a:off x="504" y="3581400"/>
            <a:ext cx="7098796" cy="3276316"/>
          </a:xfrm>
          <a:prstGeom prst="rect">
            <a:avLst/>
          </a:prstGeom>
        </p:spPr>
      </p:pic>
      <p:pic>
        <p:nvPicPr>
          <p:cNvPr id="9" name="图片 8"/>
          <p:cNvPicPr>
            <a:picLocks noChangeAspect="1"/>
          </p:cNvPicPr>
          <p:nvPr/>
        </p:nvPicPr>
        <p:blipFill rotWithShape="1">
          <a:blip r:embed="rId3">
            <a:extLst>
              <a:ext uri="{28A0092B-C50C-407E-A947-70E740481C1C}">
                <a14:useLocalDpi xmlns:a14="http://schemas.microsoft.com/office/drawing/2010/main" val="0"/>
              </a:ext>
            </a:extLst>
          </a:blip>
          <a:srcRect l="22602" t="30183" r="47917"/>
          <a:stretch>
            <a:fillRect/>
          </a:stretch>
        </p:blipFill>
        <p:spPr>
          <a:xfrm rot="1106420">
            <a:off x="3658294" y="2449574"/>
            <a:ext cx="3111500" cy="4144756"/>
          </a:xfrm>
          <a:prstGeom prst="rect">
            <a:avLst/>
          </a:prstGeom>
        </p:spPr>
      </p:pic>
      <p:pic>
        <p:nvPicPr>
          <p:cNvPr id="11" name="图片 10"/>
          <p:cNvPicPr>
            <a:picLocks noChangeAspect="1"/>
          </p:cNvPicPr>
          <p:nvPr/>
        </p:nvPicPr>
        <p:blipFill rotWithShape="1">
          <a:blip r:embed="rId4" cstate="print">
            <a:extLst>
              <a:ext uri="{28A0092B-C50C-407E-A947-70E740481C1C}">
                <a14:useLocalDpi xmlns:a14="http://schemas.microsoft.com/office/drawing/2010/main" val="0"/>
              </a:ext>
            </a:extLst>
          </a:blip>
          <a:srcRect l="46" t="-4" r="71357" b="42781"/>
          <a:stretch>
            <a:fillRect/>
          </a:stretch>
        </p:blipFill>
        <p:spPr>
          <a:xfrm>
            <a:off x="0" y="-5018"/>
            <a:ext cx="1888731" cy="2125918"/>
          </a:xfrm>
          <a:prstGeom prst="rect">
            <a:avLst/>
          </a:prstGeom>
        </p:spPr>
      </p:pic>
      <p:pic>
        <p:nvPicPr>
          <p:cNvPr id="14" name="图片 13"/>
          <p:cNvPicPr>
            <a:picLocks noChangeAspect="1"/>
          </p:cNvPicPr>
          <p:nvPr/>
        </p:nvPicPr>
        <p:blipFill rotWithShape="1">
          <a:blip r:embed="rId5">
            <a:extLst>
              <a:ext uri="{28A0092B-C50C-407E-A947-70E740481C1C}">
                <a14:useLocalDpi xmlns:a14="http://schemas.microsoft.com/office/drawing/2010/main" val="0"/>
              </a:ext>
            </a:extLst>
          </a:blip>
          <a:srcRect l="23263" t="83892"/>
          <a:stretch>
            <a:fillRect/>
          </a:stretch>
        </p:blipFill>
        <p:spPr>
          <a:xfrm>
            <a:off x="2836506" y="5753100"/>
            <a:ext cx="9354989" cy="1104616"/>
          </a:xfrm>
          <a:prstGeom prst="rect">
            <a:avLst/>
          </a:prstGeom>
        </p:spPr>
      </p:pic>
      <p:pic>
        <p:nvPicPr>
          <p:cNvPr id="27" name="图片 26"/>
          <p:cNvPicPr>
            <a:picLocks noChangeAspect="1"/>
          </p:cNvPicPr>
          <p:nvPr/>
        </p:nvPicPr>
        <p:blipFill rotWithShape="1">
          <a:blip r:embed="rId6">
            <a:extLst>
              <a:ext uri="{28A0092B-C50C-407E-A947-70E740481C1C}">
                <a14:useLocalDpi xmlns:a14="http://schemas.microsoft.com/office/drawing/2010/main" val="0"/>
              </a:ext>
            </a:extLst>
          </a:blip>
          <a:srcRect l="6772" t="27405" r="57687" b="45023"/>
          <a:stretch>
            <a:fillRect/>
          </a:stretch>
        </p:blipFill>
        <p:spPr>
          <a:xfrm>
            <a:off x="893565" y="1257713"/>
            <a:ext cx="4332899" cy="1890704"/>
          </a:xfrm>
          <a:prstGeom prst="rect">
            <a:avLst/>
          </a:prstGeom>
        </p:spPr>
      </p:pic>
      <p:cxnSp>
        <p:nvCxnSpPr>
          <p:cNvPr id="31" name="直接连接符 30"/>
          <p:cNvCxnSpPr/>
          <p:nvPr/>
        </p:nvCxnSpPr>
        <p:spPr>
          <a:xfrm>
            <a:off x="5575300" y="1639511"/>
            <a:ext cx="0" cy="1890704"/>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文本框 32"/>
          <p:cNvSpPr txBox="1"/>
          <p:nvPr/>
        </p:nvSpPr>
        <p:spPr>
          <a:xfrm>
            <a:off x="6046458" y="2317029"/>
            <a:ext cx="5817857" cy="1014730"/>
          </a:xfrm>
          <a:prstGeom prst="rect">
            <a:avLst/>
          </a:prstGeom>
          <a:noFill/>
        </p:spPr>
        <p:txBody>
          <a:bodyPr wrap="square" rtlCol="0">
            <a:spAutoFit/>
          </a:bodyPr>
          <a:lstStyle/>
          <a:p>
            <a:pPr algn="ctr"/>
            <a:r>
              <a:rPr kumimoji="1" lang="zh-CN" altLang="en-US" sz="6000" dirty="0">
                <a:solidFill>
                  <a:schemeClr val="bg1"/>
                </a:solidFill>
                <a:latin typeface="微软雅黑 Light" panose="020B0502040204020203" charset="-122"/>
                <a:ea typeface="微软雅黑 Light" panose="020B0502040204020203" charset="-122"/>
                <a:cs typeface="微软雅黑 Light" panose="020B0502040204020203" charset="-122"/>
              </a:rPr>
              <a:t>谢谢！</a:t>
            </a:r>
            <a:endParaRPr kumimoji="1" lang="zh-CN" altLang="en-US" sz="6000" dirty="0">
              <a:solidFill>
                <a:schemeClr val="bg1"/>
              </a:solidFill>
              <a:latin typeface="微软雅黑 Light" panose="020B0502040204020203" charset="-122"/>
              <a:ea typeface="微软雅黑 Light" panose="020B0502040204020203" charset="-122"/>
              <a:cs typeface="微软雅黑 Light" panose="020B0502040204020203" charset="-122"/>
            </a:endParaRPr>
          </a:p>
        </p:txBody>
      </p:sp>
      <p:grpSp>
        <p:nvGrpSpPr>
          <p:cNvPr id="3" name="组合 2"/>
          <p:cNvGrpSpPr/>
          <p:nvPr/>
        </p:nvGrpSpPr>
        <p:grpSpPr>
          <a:xfrm>
            <a:off x="1252717" y="3014174"/>
            <a:ext cx="3889256" cy="947813"/>
            <a:chOff x="1120742" y="3948874"/>
            <a:chExt cx="3889256" cy="947813"/>
          </a:xfrm>
        </p:grpSpPr>
        <p:sp>
          <p:nvSpPr>
            <p:cNvPr id="2" name="文本框 1"/>
            <p:cNvSpPr txBox="1"/>
            <p:nvPr/>
          </p:nvSpPr>
          <p:spPr>
            <a:xfrm>
              <a:off x="1120742" y="4004135"/>
              <a:ext cx="3887603" cy="892552"/>
            </a:xfrm>
            <a:prstGeom prst="rect">
              <a:avLst/>
            </a:prstGeom>
            <a:noFill/>
          </p:spPr>
          <p:txBody>
            <a:bodyPr wrap="none" rtlCol="0">
              <a:spAutoFit/>
            </a:bodyPr>
            <a:lstStyle/>
            <a:p>
              <a:r>
                <a:rPr lang="en-US" altLang="zh-CN" sz="5000" b="1" dirty="0">
                  <a:latin typeface="黑体" panose="02010609060101010101" pitchFamily="2" charset="-122"/>
                  <a:ea typeface="黑体" panose="02010609060101010101" pitchFamily="2" charset="-122"/>
                </a:rPr>
                <a:t>BLOCK CHAIN</a:t>
              </a:r>
              <a:endParaRPr lang="zh-CN" altLang="en-US" sz="5000" b="1" dirty="0">
                <a:latin typeface="黑体" panose="02010609060101010101" pitchFamily="2" charset="-122"/>
                <a:ea typeface="黑体" panose="02010609060101010101" pitchFamily="2" charset="-122"/>
              </a:endParaRPr>
            </a:p>
          </p:txBody>
        </p:sp>
        <p:sp>
          <p:nvSpPr>
            <p:cNvPr id="13" name="文本框 12"/>
            <p:cNvSpPr txBox="1"/>
            <p:nvPr/>
          </p:nvSpPr>
          <p:spPr>
            <a:xfrm>
              <a:off x="1122395" y="3948874"/>
              <a:ext cx="3887603" cy="892552"/>
            </a:xfrm>
            <a:prstGeom prst="rect">
              <a:avLst/>
            </a:prstGeom>
            <a:noFill/>
          </p:spPr>
          <p:txBody>
            <a:bodyPr wrap="none" rtlCol="0">
              <a:spAutoFit/>
            </a:bodyPr>
            <a:lstStyle/>
            <a:p>
              <a:r>
                <a:rPr lang="en-US" altLang="zh-CN" sz="5000" b="1" dirty="0">
                  <a:solidFill>
                    <a:schemeClr val="bg1"/>
                  </a:solidFill>
                  <a:latin typeface="黑体" panose="02010609060101010101" pitchFamily="2" charset="-122"/>
                  <a:ea typeface="黑体" panose="02010609060101010101" pitchFamily="2" charset="-122"/>
                </a:rPr>
                <a:t>BLOCK CHAIN</a:t>
              </a:r>
              <a:endParaRPr lang="zh-CN" altLang="en-US" sz="5000" b="1" dirty="0">
                <a:solidFill>
                  <a:schemeClr val="bg1"/>
                </a:solidFill>
                <a:latin typeface="黑体" panose="02010609060101010101" pitchFamily="2" charset="-122"/>
                <a:ea typeface="黑体" panose="0201060906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565783">
            <a:off x="101724" y="1927251"/>
            <a:ext cx="6322170" cy="4383536"/>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847454">
            <a:off x="2673148" y="1409155"/>
            <a:ext cx="3365663" cy="3655627"/>
          </a:xfrm>
          <a:prstGeom prst="rect">
            <a:avLst/>
          </a:prstGeom>
        </p:spPr>
      </p:pic>
      <p:sp>
        <p:nvSpPr>
          <p:cNvPr id="5" name="矩形 4"/>
          <p:cNvSpPr/>
          <p:nvPr/>
        </p:nvSpPr>
        <p:spPr>
          <a:xfrm>
            <a:off x="5626082" y="2228668"/>
            <a:ext cx="6096000" cy="3322955"/>
          </a:xfrm>
          <a:prstGeom prst="rect">
            <a:avLst/>
          </a:prstGeom>
        </p:spPr>
        <p:txBody>
          <a:bodyPr wrap="square">
            <a:spAutoFit/>
          </a:bodyPr>
          <a:lstStyle/>
          <a:p>
            <a:pPr>
              <a:lnSpc>
                <a:spcPct val="150000"/>
              </a:lnSpc>
            </a:pPr>
            <a:r>
              <a:rPr lang="en-US" altLang="zh-CN" sz="2000" dirty="0">
                <a:solidFill>
                  <a:schemeClr val="bg1"/>
                </a:solidFill>
              </a:rPr>
              <a:t>        </a:t>
            </a:r>
            <a:r>
              <a:rPr lang="zh-CN" altLang="en-US" sz="2000" dirty="0">
                <a:solidFill>
                  <a:schemeClr val="bg1"/>
                </a:solidFill>
              </a:rPr>
              <a:t>区块链一词来源于中本聪的论文《</a:t>
            </a:r>
            <a:r>
              <a:rPr lang="en-US" altLang="zh-CN" sz="2000" dirty="0">
                <a:solidFill>
                  <a:schemeClr val="bg1"/>
                </a:solidFill>
              </a:rPr>
              <a:t>Bitcoin:A Peer-to-Peer Electronic Cash System</a:t>
            </a:r>
            <a:r>
              <a:rPr lang="zh-CN" altLang="en-US" sz="2000" dirty="0">
                <a:solidFill>
                  <a:schemeClr val="bg1"/>
                </a:solidFill>
              </a:rPr>
              <a:t>》</a:t>
            </a:r>
            <a:r>
              <a:rPr lang="en-US" altLang="zh-CN" sz="2000" dirty="0">
                <a:solidFill>
                  <a:schemeClr val="bg1"/>
                </a:solidFill>
              </a:rPr>
              <a:t>.</a:t>
            </a:r>
            <a:r>
              <a:rPr lang="zh-CN" altLang="en-US" sz="2000" dirty="0">
                <a:solidFill>
                  <a:schemeClr val="bg1"/>
                </a:solidFill>
              </a:rPr>
              <a:t>文中也没有直接出现</a:t>
            </a:r>
            <a:r>
              <a:rPr lang="en-US" altLang="zh-CN" sz="2000" dirty="0">
                <a:solidFill>
                  <a:schemeClr val="bg1"/>
                </a:solidFill>
              </a:rPr>
              <a:t>block chain</a:t>
            </a:r>
            <a:r>
              <a:rPr lang="zh-CN" altLang="en-US" sz="2000" dirty="0">
                <a:solidFill>
                  <a:schemeClr val="bg1"/>
                </a:solidFill>
              </a:rPr>
              <a:t>词组，而是分别以</a:t>
            </a:r>
            <a:r>
              <a:rPr lang="en-US" altLang="zh-CN" sz="2000" dirty="0">
                <a:solidFill>
                  <a:schemeClr val="bg1"/>
                </a:solidFill>
              </a:rPr>
              <a:t>chain</a:t>
            </a:r>
            <a:r>
              <a:rPr lang="zh-CN" altLang="en-US" sz="2000" dirty="0">
                <a:solidFill>
                  <a:schemeClr val="bg1"/>
                </a:solidFill>
              </a:rPr>
              <a:t>和</a:t>
            </a:r>
            <a:r>
              <a:rPr lang="en-US" altLang="zh-CN" sz="2000" dirty="0">
                <a:solidFill>
                  <a:schemeClr val="bg1"/>
                </a:solidFill>
              </a:rPr>
              <a:t>block</a:t>
            </a:r>
            <a:r>
              <a:rPr lang="zh-CN" altLang="en-US" sz="2000" dirty="0">
                <a:solidFill>
                  <a:schemeClr val="bg1"/>
                </a:solidFill>
              </a:rPr>
              <a:t>单独出现，而后来人们把它组合起来，取名</a:t>
            </a:r>
            <a:r>
              <a:rPr lang="en-US" altLang="zh-CN" sz="2000" dirty="0">
                <a:solidFill>
                  <a:schemeClr val="bg1"/>
                </a:solidFill>
              </a:rPr>
              <a:t>blockchain.</a:t>
            </a:r>
            <a:endParaRPr lang="en-US" altLang="zh-CN" sz="2000" dirty="0">
              <a:solidFill>
                <a:schemeClr val="bg1"/>
              </a:solidFill>
            </a:endParaRPr>
          </a:p>
          <a:p>
            <a:pPr>
              <a:lnSpc>
                <a:spcPct val="150000"/>
              </a:lnSpc>
            </a:pPr>
            <a:r>
              <a:rPr lang="zh-CN" altLang="en-US" sz="2000" dirty="0">
                <a:solidFill>
                  <a:schemeClr val="bg1"/>
                </a:solidFill>
              </a:rPr>
              <a:t>        比特币项目在诞生和发展过程中，借鉴了来自数字货币、密码学、博弈论、分布式系统、控制论等多个领域的技术成果。</a:t>
            </a:r>
            <a:endParaRPr lang="zh-CN" altLang="en-US"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childTnLst>
                          </p:cTn>
                        </p:par>
                        <p:par>
                          <p:cTn id="10" fill="hold">
                            <p:stCondLst>
                              <p:cond delay="20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2565783">
            <a:off x="101724" y="1927251"/>
            <a:ext cx="6322170" cy="4383536"/>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2847454">
            <a:off x="2673148" y="1409155"/>
            <a:ext cx="3365663" cy="3655627"/>
          </a:xfrm>
          <a:prstGeom prst="rect">
            <a:avLst/>
          </a:prstGeom>
        </p:spPr>
      </p:pic>
      <p:sp>
        <p:nvSpPr>
          <p:cNvPr id="5" name="矩形 4"/>
          <p:cNvSpPr/>
          <p:nvPr/>
        </p:nvSpPr>
        <p:spPr>
          <a:xfrm>
            <a:off x="5626082" y="2228668"/>
            <a:ext cx="6096000" cy="2861310"/>
          </a:xfrm>
          <a:prstGeom prst="rect">
            <a:avLst/>
          </a:prstGeom>
        </p:spPr>
        <p:txBody>
          <a:bodyPr wrap="square">
            <a:spAutoFit/>
          </a:bodyPr>
          <a:lstStyle/>
          <a:p>
            <a:pPr>
              <a:lnSpc>
                <a:spcPct val="150000"/>
              </a:lnSpc>
            </a:pPr>
            <a:r>
              <a:rPr lang="en-US" sz="2000" dirty="0">
                <a:solidFill>
                  <a:schemeClr val="bg1"/>
                </a:solidFill>
              </a:rPr>
              <a:t>   We propose a solution to the double-spending problem using a peer-to-peer network.The network timestamps transactions by hashing them into an ongoing chain of hash-based proof-of-work,forming a record that cannot be changed.</a:t>
            </a:r>
            <a:endParaRPr lang="en-US" sz="2000" dirty="0">
              <a:solidFill>
                <a:schemeClr val="bg1"/>
              </a:solidFill>
            </a:endParaRPr>
          </a:p>
          <a:p>
            <a:pPr algn="r">
              <a:lnSpc>
                <a:spcPct val="150000"/>
              </a:lnSpc>
            </a:pPr>
            <a:r>
              <a:rPr lang="en-US" sz="2000" dirty="0">
                <a:solidFill>
                  <a:schemeClr val="bg1"/>
                </a:solidFill>
              </a:rPr>
              <a:t>-</a:t>
            </a:r>
            <a:r>
              <a:rPr lang="zh-CN" altLang="en-US" sz="2000" dirty="0">
                <a:solidFill>
                  <a:schemeClr val="bg1"/>
                </a:solidFill>
              </a:rPr>
              <a:t>《</a:t>
            </a:r>
            <a:r>
              <a:rPr lang="en-US" altLang="zh-CN" sz="2000" dirty="0">
                <a:solidFill>
                  <a:schemeClr val="bg1"/>
                </a:solidFill>
              </a:rPr>
              <a:t>Bitcoin:A Peer-to-Peer Electronic Cash System</a:t>
            </a:r>
            <a:r>
              <a:rPr lang="zh-CN" altLang="en-US" sz="2000" dirty="0">
                <a:solidFill>
                  <a:schemeClr val="bg1"/>
                </a:solidFill>
              </a:rPr>
              <a:t>》</a:t>
            </a:r>
            <a:endParaRPr lang="zh-CN" altLang="en-US" sz="2000"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0" fill="hold"/>
                                        <p:tgtEl>
                                          <p:spTgt spid="2"/>
                                        </p:tgtEl>
                                        <p:attrNameLst>
                                          <p:attrName>ppt_w</p:attrName>
                                        </p:attrNameLst>
                                      </p:cBhvr>
                                      <p:tavLst>
                                        <p:tav tm="0">
                                          <p:val>
                                            <p:fltVal val="0"/>
                                          </p:val>
                                        </p:tav>
                                        <p:tav tm="100000">
                                          <p:val>
                                            <p:strVal val="#ppt_w"/>
                                          </p:val>
                                        </p:tav>
                                      </p:tavLst>
                                    </p:anim>
                                    <p:anim calcmode="lin" valueType="num">
                                      <p:cBhvr>
                                        <p:cTn id="8" dur="2000" fill="hold"/>
                                        <p:tgtEl>
                                          <p:spTgt spid="2"/>
                                        </p:tgtEl>
                                        <p:attrNameLst>
                                          <p:attrName>ppt_h</p:attrName>
                                        </p:attrNameLst>
                                      </p:cBhvr>
                                      <p:tavLst>
                                        <p:tav tm="0">
                                          <p:val>
                                            <p:fltVal val="0"/>
                                          </p:val>
                                        </p:tav>
                                        <p:tav tm="100000">
                                          <p:val>
                                            <p:strVal val="#ppt_h"/>
                                          </p:val>
                                        </p:tav>
                                      </p:tavLst>
                                    </p:anim>
                                    <p:animEffect transition="in" filter="fade">
                                      <p:cBhvr>
                                        <p:cTn id="9" dur="2000"/>
                                        <p:tgtEl>
                                          <p:spTgt spid="2"/>
                                        </p:tgtEl>
                                      </p:cBhvr>
                                    </p:animEffect>
                                  </p:childTnLst>
                                </p:cTn>
                              </p:par>
                            </p:childTnLst>
                          </p:cTn>
                        </p:par>
                        <p:par>
                          <p:cTn id="10" fill="hold">
                            <p:stCondLst>
                              <p:cond delay="2000"/>
                            </p:stCondLst>
                            <p:childTnLst>
                              <p:par>
                                <p:cTn id="11" presetID="22" presetClass="entr" presetSubtype="4"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25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a:extLst>
              <a:ext uri="{28A0092B-C50C-407E-A947-70E740481C1C}">
                <a14:useLocalDpi xmlns:a14="http://schemas.microsoft.com/office/drawing/2010/main" val="0"/>
              </a:ext>
            </a:extLst>
          </a:blip>
          <a:srcRect l="26932"/>
          <a:stretch>
            <a:fillRect/>
          </a:stretch>
        </p:blipFill>
        <p:spPr>
          <a:xfrm flipH="1">
            <a:off x="0" y="918"/>
            <a:ext cx="12192000" cy="6857433"/>
          </a:xfrm>
          <a:prstGeom prst="rect">
            <a:avLst/>
          </a:prstGeom>
        </p:spPr>
      </p:pic>
      <p:sp>
        <p:nvSpPr>
          <p:cNvPr id="5" name="文本框 4"/>
          <p:cNvSpPr txBox="1"/>
          <p:nvPr/>
        </p:nvSpPr>
        <p:spPr>
          <a:xfrm>
            <a:off x="1563763" y="2231082"/>
            <a:ext cx="2292282" cy="2215991"/>
          </a:xfrm>
          <a:prstGeom prst="rect">
            <a:avLst/>
          </a:prstGeom>
          <a:noFill/>
        </p:spPr>
        <p:txBody>
          <a:bodyPr wrap="square" rtlCol="0">
            <a:spAutoFit/>
          </a:bodyPr>
          <a:lstStyle/>
          <a:p>
            <a:pPr algn="r"/>
            <a:r>
              <a:rPr lang="en-US" altLang="zh-CN" sz="13800" b="1" dirty="0">
                <a:solidFill>
                  <a:schemeClr val="bg1"/>
                </a:solidFill>
                <a:effectLst>
                  <a:outerShdw blurRad="38100" dist="38100" dir="2700000" algn="tl">
                    <a:srgbClr val="000000">
                      <a:alpha val="43137"/>
                    </a:srgbClr>
                  </a:outerShdw>
                </a:effectLst>
              </a:rPr>
              <a:t>02</a:t>
            </a:r>
            <a:endParaRPr lang="en-US" altLang="zh-CN" sz="13800" b="1" dirty="0">
              <a:solidFill>
                <a:schemeClr val="bg1"/>
              </a:solidFill>
              <a:effectLst>
                <a:outerShdw blurRad="38100" dist="38100" dir="2700000" algn="tl">
                  <a:srgbClr val="000000">
                    <a:alpha val="43137"/>
                  </a:srgbClr>
                </a:outerShdw>
              </a:effectLst>
            </a:endParaRPr>
          </a:p>
        </p:txBody>
      </p:sp>
      <p:sp>
        <p:nvSpPr>
          <p:cNvPr id="6" name="文本框 5"/>
          <p:cNvSpPr txBox="1"/>
          <p:nvPr/>
        </p:nvSpPr>
        <p:spPr>
          <a:xfrm>
            <a:off x="4338955" y="2672715"/>
            <a:ext cx="6318250" cy="1106805"/>
          </a:xfrm>
          <a:prstGeom prst="rect">
            <a:avLst/>
          </a:prstGeom>
          <a:noFill/>
        </p:spPr>
        <p:txBody>
          <a:bodyPr wrap="square" rtlCol="0">
            <a:spAutoFit/>
          </a:bodyPr>
          <a:lstStyle/>
          <a:p>
            <a:r>
              <a:rPr lang="zh-CN" altLang="en-US"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rPr>
              <a:t>区块链技术原理</a:t>
            </a:r>
            <a:endParaRPr lang="zh-CN" altLang="en-US" sz="6600" b="1" dirty="0">
              <a:solidFill>
                <a:schemeClr val="bg1"/>
              </a:solidFill>
              <a:effectLst>
                <a:outerShdw blurRad="38100" dist="38100" dir="2700000" algn="tl">
                  <a:srgbClr val="000000">
                    <a:alpha val="43137"/>
                  </a:srgbClr>
                </a:outerShdw>
              </a:effectLst>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par>
                          <p:cTn id="10" fill="hold">
                            <p:stCondLst>
                              <p:cond delay="50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6"/>
                                        </p:tgtEl>
                                        <p:attrNameLst>
                                          <p:attrName>ppt_y</p:attrName>
                                        </p:attrNameLst>
                                      </p:cBhvr>
                                      <p:tavLst>
                                        <p:tav tm="0">
                                          <p:val>
                                            <p:strVal val="#ppt_y"/>
                                          </p:val>
                                        </p:tav>
                                        <p:tav tm="100000">
                                          <p:val>
                                            <p:strVal val="#ppt_y"/>
                                          </p:val>
                                        </p:tav>
                                      </p:tavLst>
                                    </p:anim>
                                    <p:anim calcmode="lin" valueType="num">
                                      <p:cBhvr>
                                        <p:cTn id="15" dur="50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2755265" cy="706755"/>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区块链概念</a:t>
            </a:r>
            <a:endParaRPr lang="zh-CN" altLang="en-US" sz="40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585365"/>
            <a:ext cx="4585281" cy="2999740"/>
          </a:xfrm>
          <a:prstGeom prst="rect">
            <a:avLst/>
          </a:prstGeom>
          <a:noFill/>
        </p:spPr>
        <p:txBody>
          <a:bodyPr wrap="square" rtlCol="0">
            <a:spAutoFit/>
          </a:bodyPr>
          <a:lstStyle/>
          <a:p>
            <a:pPr>
              <a:lnSpc>
                <a:spcPct val="150000"/>
              </a:lnSpc>
            </a:pPr>
            <a:r>
              <a:rPr lang="zh-CN" sz="1400" dirty="0">
                <a:solidFill>
                  <a:schemeClr val="bg1"/>
                </a:solidFill>
              </a:rPr>
              <a:t>侠义上讲，区块链是一种按照时间顺序将数据区块以顺序相连的方式组合成一种链式数据结构，并以密码学方式保证的不可篡改和不可伪造的分布式账本。</a:t>
            </a:r>
            <a:endParaRPr lang="zh-CN" sz="1400" dirty="0">
              <a:solidFill>
                <a:schemeClr val="bg1"/>
              </a:solidFill>
            </a:endParaRPr>
          </a:p>
          <a:p>
            <a:pPr>
              <a:lnSpc>
                <a:spcPct val="150000"/>
              </a:lnSpc>
            </a:pPr>
            <a:endParaRPr sz="1400" dirty="0">
              <a:solidFill>
                <a:schemeClr val="bg1"/>
              </a:solidFill>
            </a:endParaRPr>
          </a:p>
          <a:p>
            <a:pPr>
              <a:lnSpc>
                <a:spcPct val="150000"/>
              </a:lnSpc>
            </a:pPr>
            <a:r>
              <a:rPr lang="zh-CN" altLang="en-US" sz="1400" dirty="0">
                <a:solidFill>
                  <a:schemeClr val="bg1"/>
                </a:solidFill>
              </a:rPr>
              <a:t>广义上讲，区块链技术是利用块链式数据结构来验证和存储数据、利用分布式节点共识算法来生成和更新数据、利用密码学的方式保证数据传输和访问的安全性、利用由自动化脚本代码组成的智能合约来编程和操作数据的一种全新的分布式基础架构与计算范式。</a:t>
            </a:r>
            <a:endParaRPr lang="zh-CN" altLang="en-US" sz="1400"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631256"/>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2755265" cy="706755"/>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区块链概念</a:t>
            </a:r>
            <a:endParaRPr lang="zh-CN" altLang="en-US" sz="40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575840"/>
            <a:ext cx="4585281" cy="2306955"/>
          </a:xfrm>
          <a:prstGeom prst="rect">
            <a:avLst/>
          </a:prstGeom>
          <a:noFill/>
        </p:spPr>
        <p:txBody>
          <a:bodyPr wrap="square" rtlCol="0">
            <a:spAutoFit/>
          </a:bodyPr>
          <a:lstStyle/>
          <a:p>
            <a:pPr>
              <a:lnSpc>
                <a:spcPct val="150000"/>
              </a:lnSpc>
            </a:pPr>
            <a:r>
              <a:rPr sz="1600" dirty="0">
                <a:solidFill>
                  <a:schemeClr val="bg1"/>
                </a:solidFill>
              </a:rPr>
              <a:t>分布式账本指的是交易记账由分布在不同地方的多个节点共同完成，而且每一个节点记录的是完整的账目，因此它们都可以参与监督交易合法性，同时也可以共同为其作证</a:t>
            </a:r>
            <a:r>
              <a:rPr lang="zh-CN" sz="1600" dirty="0">
                <a:solidFill>
                  <a:schemeClr val="bg1"/>
                </a:solidFill>
              </a:rPr>
              <a:t>。</a:t>
            </a:r>
            <a:endParaRPr lang="zh-CN" sz="1600" dirty="0">
              <a:solidFill>
                <a:schemeClr val="bg1"/>
              </a:solidFill>
            </a:endParaRPr>
          </a:p>
          <a:p>
            <a:pPr>
              <a:lnSpc>
                <a:spcPct val="150000"/>
              </a:lnSpc>
            </a:pPr>
            <a:r>
              <a:rPr lang="zh-CN" sz="1600" dirty="0">
                <a:solidFill>
                  <a:schemeClr val="bg1"/>
                </a:solidFill>
              </a:rPr>
              <a:t>所谓账本，指存储在链式结构的交易数据。</a:t>
            </a:r>
            <a:endParaRPr sz="1600" dirty="0">
              <a:solidFill>
                <a:schemeClr val="bg1"/>
              </a:solidFill>
            </a:endParaRPr>
          </a:p>
          <a:p>
            <a:pPr>
              <a:lnSpc>
                <a:spcPct val="150000"/>
              </a:lnSpc>
            </a:pPr>
            <a:endParaRPr lang="zh-CN" altLang="en-US" sz="1600"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631256"/>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390650" y="1375410"/>
            <a:ext cx="4859020" cy="1322070"/>
          </a:xfrm>
          <a:prstGeom prst="rect">
            <a:avLst/>
          </a:prstGeom>
          <a:noFill/>
        </p:spPr>
        <p:txBody>
          <a:bodyPr wrap="square" rtlCol="0">
            <a:spAutoFit/>
          </a:bodyPr>
          <a:lstStyle/>
          <a:p>
            <a:r>
              <a:rPr lang="zh-CN" altLang="en-US" sz="4000" b="1" dirty="0">
                <a:solidFill>
                  <a:schemeClr val="bg1"/>
                </a:solidFill>
                <a:latin typeface="微软雅黑" panose="020B0503020204020204" charset="-122"/>
                <a:ea typeface="微软雅黑" panose="020B0503020204020204" charset="-122"/>
              </a:rPr>
              <a:t>区块链基础技术</a:t>
            </a:r>
            <a:endParaRPr lang="zh-CN" altLang="en-US" sz="4000" b="1" dirty="0">
              <a:solidFill>
                <a:schemeClr val="bg1"/>
              </a:solidFill>
              <a:latin typeface="微软雅黑" panose="020B0503020204020204" charset="-122"/>
              <a:ea typeface="微软雅黑" panose="020B0503020204020204" charset="-122"/>
            </a:endParaRPr>
          </a:p>
          <a:p>
            <a:pPr algn="r"/>
            <a:r>
              <a:rPr lang="zh-CN" altLang="en-US" sz="4000" b="1" dirty="0">
                <a:solidFill>
                  <a:schemeClr val="bg1"/>
                </a:solidFill>
                <a:latin typeface="微软雅黑" panose="020B0503020204020204" charset="-122"/>
                <a:ea typeface="微软雅黑" panose="020B0503020204020204" charset="-122"/>
              </a:rPr>
              <a:t>          </a:t>
            </a:r>
            <a:r>
              <a:rPr lang="en-US" altLang="zh-CN" sz="4000" b="1" dirty="0">
                <a:solidFill>
                  <a:schemeClr val="bg1"/>
                </a:solidFill>
                <a:latin typeface="微软雅黑" panose="020B0503020204020204" charset="-122"/>
                <a:ea typeface="微软雅黑" panose="020B0503020204020204" charset="-122"/>
              </a:rPr>
              <a:t>-</a:t>
            </a:r>
            <a:r>
              <a:rPr lang="zh-CN" altLang="en-US" sz="2800" b="1" dirty="0">
                <a:solidFill>
                  <a:schemeClr val="bg1"/>
                </a:solidFill>
                <a:latin typeface="微软雅黑" panose="020B0503020204020204" charset="-122"/>
                <a:ea typeface="微软雅黑" panose="020B0503020204020204" charset="-122"/>
              </a:rPr>
              <a:t>哈希算法</a:t>
            </a:r>
            <a:endParaRPr lang="zh-CN" altLang="en-US" sz="2800" b="1" dirty="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1390650" y="2775865"/>
            <a:ext cx="4585281" cy="2722880"/>
          </a:xfrm>
          <a:prstGeom prst="rect">
            <a:avLst/>
          </a:prstGeom>
          <a:noFill/>
        </p:spPr>
        <p:txBody>
          <a:bodyPr wrap="square" rtlCol="0">
            <a:spAutoFit/>
          </a:bodyPr>
          <a:lstStyle/>
          <a:p>
            <a:pPr>
              <a:lnSpc>
                <a:spcPct val="150000"/>
              </a:lnSpc>
            </a:pPr>
            <a:r>
              <a:rPr lang="zh-CN" b="1" dirty="0">
                <a:solidFill>
                  <a:schemeClr val="bg1"/>
                </a:solidFill>
              </a:rPr>
              <a:t>哈希算法：</a:t>
            </a:r>
            <a:r>
              <a:rPr lang="zh-CN" sz="1600" dirty="0">
                <a:solidFill>
                  <a:schemeClr val="bg1"/>
                </a:solidFill>
              </a:rPr>
              <a:t>区块链账本数据主要通过父区块哈希值组成链式结构来保证不可篡改性。</a:t>
            </a:r>
            <a:endParaRPr lang="zh-CN" sz="1600" dirty="0">
              <a:solidFill>
                <a:schemeClr val="bg1"/>
              </a:solidFill>
            </a:endParaRPr>
          </a:p>
          <a:p>
            <a:pPr>
              <a:lnSpc>
                <a:spcPct val="150000"/>
              </a:lnSpc>
            </a:pPr>
            <a:r>
              <a:rPr lang="zh-CN" sz="1600" dirty="0">
                <a:solidFill>
                  <a:schemeClr val="bg1"/>
                </a:solidFill>
              </a:rPr>
              <a:t>哈希值指输入任意长度的信息通过一定的计算，生成一个固定长度的字符串。</a:t>
            </a:r>
            <a:endParaRPr lang="zh-CN" sz="1600" dirty="0">
              <a:solidFill>
                <a:schemeClr val="bg1"/>
              </a:solidFill>
            </a:endParaRPr>
          </a:p>
          <a:p>
            <a:pPr>
              <a:lnSpc>
                <a:spcPct val="150000"/>
              </a:lnSpc>
            </a:pPr>
            <a:r>
              <a:rPr lang="zh-CN" sz="1600" dirty="0">
                <a:solidFill>
                  <a:schemeClr val="bg1"/>
                </a:solidFill>
              </a:rPr>
              <a:t>哈希算法具备正向快速、输入敏感、逆向困难、强抗碰撞等特性。</a:t>
            </a:r>
            <a:endParaRPr sz="1600" dirty="0">
              <a:solidFill>
                <a:schemeClr val="bg1"/>
              </a:solidFill>
            </a:endParaRPr>
          </a:p>
          <a:p>
            <a:pPr>
              <a:lnSpc>
                <a:spcPct val="150000"/>
              </a:lnSpc>
            </a:pPr>
            <a:endParaRPr lang="zh-CN" altLang="en-US" sz="1600" dirty="0">
              <a:solidFill>
                <a:schemeClr val="bg1"/>
              </a:solidFill>
            </a:endParaRPr>
          </a:p>
        </p:txBody>
      </p:sp>
      <p:sp>
        <p:nvSpPr>
          <p:cNvPr id="19" name="矩形 18"/>
          <p:cNvSpPr/>
          <p:nvPr/>
        </p:nvSpPr>
        <p:spPr>
          <a:xfrm>
            <a:off x="1530111" y="2242810"/>
            <a:ext cx="1390650" cy="952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37003" y="1595061"/>
            <a:ext cx="5936105" cy="36672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advTm="0">
        <p:split orient="vert"/>
      </p:transition>
    </mc:Choice>
    <mc:Fallback>
      <p:transition spd="med"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anim calcmode="lin" valueType="num">
                                      <p:cBhvr>
                                        <p:cTn id="14" dur="1000" fill="hold"/>
                                        <p:tgtEl>
                                          <p:spTgt spid="18"/>
                                        </p:tgtEl>
                                        <p:attrNameLst>
                                          <p:attrName>ppt_x</p:attrName>
                                        </p:attrNameLst>
                                      </p:cBhvr>
                                      <p:tavLst>
                                        <p:tav tm="0">
                                          <p:val>
                                            <p:strVal val="#ppt_x"/>
                                          </p:val>
                                        </p:tav>
                                        <p:tav tm="100000">
                                          <p:val>
                                            <p:strVal val="#ppt_x"/>
                                          </p:val>
                                        </p:tav>
                                      </p:tavLst>
                                    </p:anim>
                                    <p:anim calcmode="lin" valueType="num">
                                      <p:cBhvr>
                                        <p:cTn id="15" dur="1000" fill="hold"/>
                                        <p:tgtEl>
                                          <p:spTgt spid="18"/>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10" presetClass="entr" presetSubtype="0" fill="hold" grpId="0"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par>
                          <p:cTn id="20" fill="hold">
                            <p:stCondLst>
                              <p:cond delay="2500"/>
                            </p:stCondLst>
                            <p:childTnLst>
                              <p:par>
                                <p:cTn id="21" presetID="5" presetClass="entr" presetSubtype="1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checkerboard(across)">
                                      <p:cBhvr>
                                        <p:cTn id="2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bldLvl="0" animBg="1"/>
    </p:bldLst>
  </p:timing>
</p:sld>
</file>

<file path=ppt/tags/tag1.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3527</Words>
  <Application>WPS 演示</Application>
  <PresentationFormat>宽屏</PresentationFormat>
  <Paragraphs>227</Paragraphs>
  <Slides>36</Slides>
  <Notes>24</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36</vt:i4>
      </vt:variant>
    </vt:vector>
  </HeadingPairs>
  <TitlesOfParts>
    <vt:vector size="49" baseType="lpstr">
      <vt:lpstr>Arial</vt:lpstr>
      <vt:lpstr>宋体</vt:lpstr>
      <vt:lpstr>Wingdings</vt:lpstr>
      <vt:lpstr>微软雅黑 Light</vt:lpstr>
      <vt:lpstr>创艺</vt:lpstr>
      <vt:lpstr>Segoe Print</vt:lpstr>
      <vt:lpstr>创艺简粗黑</vt:lpstr>
      <vt:lpstr>黑体</vt:lpstr>
      <vt:lpstr>微软雅黑</vt:lpstr>
      <vt:lpstr>Arial Unicode MS</vt:lpstr>
      <vt:lpstr>等线</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lzy</cp:lastModifiedBy>
  <cp:revision>148</cp:revision>
  <dcterms:created xsi:type="dcterms:W3CDTF">2018-05-11T08:17:00Z</dcterms:created>
  <dcterms:modified xsi:type="dcterms:W3CDTF">2020-07-24T08:18:02Z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